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BBB4A6-832A-492E-AABD-5F71216EBDC7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AC187-4A52-40A9-90BD-7D1A6247D58E}" type="slidenum">
              <a:rPr lang="nl-NL"/>
              <a:pPr/>
              <a:t>2</a:t>
            </a:fld>
            <a:endParaRPr lang="nl-NL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0741E-3867-45B0-B496-0463AD8C6435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17298-F121-4D93-A647-5F047EB7650C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83973-B196-43A5-84BB-8872C276F48A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5024-DB94-4063-A4E4-8F114E4A806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B01E7-FE23-4AEE-9403-2D56EBE9B632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65699-A3FD-4496-8E11-59E9F065DE95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FDC06-44D3-4326-9F74-1D6DDD971092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A3ADA-A62C-41D0-88DC-5070B64F6DF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4D42A-5220-4D3B-8AB0-17319F1E1CAD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EB9E6-81A6-4E14-B931-A1CDEC861EE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37F5D-F4EB-4986-8C5F-82EAEA39A477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997085-D4B1-406B-B205-1B337C25527C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eorgiapainphysicians.com/downloads/m2_slides/1.Partial%20nerve%20severanc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overcards.nl/ecard.php?card=15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nl.wikipedia.org/wiki/Bestand:Nefrolit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e/e0/Digital_rectal_exam_nci-vol-7136-30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72113" y="1844675"/>
            <a:ext cx="3671887" cy="3671888"/>
          </a:xfrm>
        </p:spPr>
        <p:txBody>
          <a:bodyPr/>
          <a:lstStyle/>
          <a:p>
            <a:r>
              <a:rPr lang="nl-NL"/>
              <a:t>FTO </a:t>
            </a:r>
            <a:br>
              <a:rPr lang="nl-NL"/>
            </a:br>
            <a:r>
              <a:rPr lang="nl-NL" sz="3600"/>
              <a:t>wijzigingen in het Groninger Formularium </a:t>
            </a:r>
            <a:br>
              <a:rPr lang="nl-NL" sz="3600"/>
            </a:br>
            <a:r>
              <a:rPr lang="nl-NL" sz="3600"/>
              <a:t>8</a:t>
            </a:r>
            <a:r>
              <a:rPr lang="nl-NL" sz="3600" baseline="30000"/>
              <a:t>e</a:t>
            </a:r>
            <a:r>
              <a:rPr lang="nl-NL" sz="3600"/>
              <a:t> editie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FTO</a:t>
            </a: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-6157913" y="0"/>
          <a:ext cx="11593513" cy="6880225"/>
        </p:xfrm>
        <a:graphic>
          <a:graphicData uri="http://schemas.openxmlformats.org/presentationml/2006/ole">
            <p:oleObj spid="_x0000_s2056" name="Acrobat Document" r:id="rId3" imgW="7286549" imgH="432419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N87 Parkinson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70563" cy="4525963"/>
          </a:xfrm>
        </p:spPr>
        <p:txBody>
          <a:bodyPr/>
          <a:lstStyle/>
          <a:p>
            <a:r>
              <a:rPr lang="nl-NL" sz="2800"/>
              <a:t>Dhr. Vos gebruikt 4 dd levodopa/carbidopa 100/25 ter behandeling van de Ziekte van Parkinson. Het effect is onvoldoende. </a:t>
            </a:r>
          </a:p>
          <a:p>
            <a:pPr>
              <a:buFontTx/>
              <a:buNone/>
            </a:pPr>
            <a:r>
              <a:rPr lang="nl-NL" sz="2800"/>
              <a:t>	Wat is uw beleid:</a:t>
            </a:r>
          </a:p>
          <a:p>
            <a:pPr lvl="1"/>
            <a:r>
              <a:rPr lang="nl-NL" sz="2400"/>
              <a:t>Wanneer dhr. Vos 48 jaar is</a:t>
            </a:r>
          </a:p>
          <a:p>
            <a:pPr lvl="1"/>
            <a:r>
              <a:rPr lang="nl-NL" sz="2400"/>
              <a:t>Wanneer dhr. Vos 88 jaar is</a:t>
            </a:r>
          </a:p>
        </p:txBody>
      </p:sp>
      <p:pic>
        <p:nvPicPr>
          <p:cNvPr id="13317" name="Picture 5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492375"/>
            <a:ext cx="190500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N92/N94 Neuropathie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/>
              <a:t>Amitryptilline is het middel van 1</a:t>
            </a:r>
            <a:r>
              <a:rPr lang="nl-NL" sz="2800" baseline="30000"/>
              <a:t>e</a:t>
            </a:r>
            <a:r>
              <a:rPr lang="nl-NL" sz="2800"/>
              <a:t> keuze bij neuropathische pijn. Welke middelen kunt u voorschrijven als amitryptilline onvoldoende werkzaam is?</a:t>
            </a:r>
          </a:p>
        </p:txBody>
      </p:sp>
      <p:pic>
        <p:nvPicPr>
          <p:cNvPr id="14343" name="Picture 7" descr="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005263"/>
            <a:ext cx="3384550" cy="253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P15 Alcohol misbruik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r>
              <a:rPr lang="nl-NL" sz="2800"/>
              <a:t>Dhr. Olieman is sinds 3 maanden van zijn alcoholprobleem af, maar heeft angst voor een terugval.</a:t>
            </a:r>
          </a:p>
          <a:p>
            <a:pPr>
              <a:buFontTx/>
              <a:buNone/>
            </a:pPr>
            <a:r>
              <a:rPr lang="nl-NL" sz="2800"/>
              <a:t>	Welk(e) middel(en) kunt u voorschrijven?</a:t>
            </a:r>
          </a:p>
        </p:txBody>
      </p:sp>
      <p:pic>
        <p:nvPicPr>
          <p:cNvPr id="15365" name="Picture 5" descr="alcoholmisbru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341438"/>
            <a:ext cx="3495675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P17 Tabaksmisbruik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/>
              <a:t>Dhr. van Gogh heeft recent een myocardinfarct doorgemaakt en is eindelijk gemotiveerd om te stoppen met roken. Welke farmacotherapeutische ondersteuning kunt u geven?</a:t>
            </a:r>
          </a:p>
          <a:p>
            <a:r>
              <a:rPr lang="nl-NL" sz="2800"/>
              <a:t>Wat zijn de contra-indicaties van de medicatie?</a:t>
            </a:r>
          </a:p>
        </p:txBody>
      </p:sp>
      <p:pic>
        <p:nvPicPr>
          <p:cNvPr id="16389" name="Picture 5" descr="Center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797425"/>
            <a:ext cx="291465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P21 ADHD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775" y="1600200"/>
            <a:ext cx="5915025" cy="4525963"/>
          </a:xfrm>
        </p:spPr>
        <p:txBody>
          <a:bodyPr/>
          <a:lstStyle/>
          <a:p>
            <a:r>
              <a:rPr lang="nl-NL" sz="2800"/>
              <a:t>U heeft Jochem doorgestuurd naar de kinderpsychiater ter bevestiging van uw diagnose ADHD. Welke geneesmiddel schrijft de psychiater meestal voor? En wat is de eventuele 2</a:t>
            </a:r>
            <a:r>
              <a:rPr lang="nl-NL" sz="2800" baseline="30000"/>
              <a:t>e</a:t>
            </a:r>
            <a:r>
              <a:rPr lang="nl-NL" sz="2800"/>
              <a:t> keuze?</a:t>
            </a:r>
          </a:p>
        </p:txBody>
      </p:sp>
      <p:pic>
        <p:nvPicPr>
          <p:cNvPr id="17413" name="Picture 5" descr="Jochem_Myj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2260600" cy="339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P70 Dementie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75388" cy="3989388"/>
          </a:xfrm>
        </p:spPr>
        <p:txBody>
          <a:bodyPr/>
          <a:lstStyle/>
          <a:p>
            <a:r>
              <a:rPr lang="nl-NL" sz="2800"/>
              <a:t>Tijdens een spoedvisite bezoekt u de dementerende mevrouw Kool (93). Ze is zeer onrustig en jaagt het verplegend personeel en de overige bewoners van de verzorgingsflat de stuipen op het lijf. </a:t>
            </a:r>
          </a:p>
        </p:txBody>
      </p:sp>
      <p:pic>
        <p:nvPicPr>
          <p:cNvPr id="18437" name="Picture 5" descr="1cthumb200606201012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1557338"/>
            <a:ext cx="1800225" cy="2857500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27088" y="45085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/>
              <a:t>Welk middel dient u toe of schrijft u voor?</a:t>
            </a:r>
          </a:p>
          <a:p>
            <a:endParaRPr lang="nl-NL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R77.01 Pseudokroep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r>
              <a:rPr lang="nl-NL" sz="2800"/>
              <a:t>De ouders van Bas (18 maanden) bellen in paniek met de huisartsenpost: ze zitten al een uur met Bas in de stomende badkamer, maar hij piept nog steeds van benauwdheid. </a:t>
            </a:r>
          </a:p>
          <a:p>
            <a:pPr>
              <a:buFontTx/>
              <a:buNone/>
            </a:pPr>
            <a:r>
              <a:rPr lang="nl-NL" sz="2800"/>
              <a:t>	Welke niet-medicamenteuze adviezen geeft u en wat schrijft u voor?</a:t>
            </a:r>
          </a:p>
        </p:txBody>
      </p:sp>
      <p:pic>
        <p:nvPicPr>
          <p:cNvPr id="19461" name="Picture 5" descr="659238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221163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R95 COPD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6851650" cy="5000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800"/>
              <a:t>Mevrouw Kachel gebruikt een salbutamol dosisaerosol via een voorzetkamer, vanwege beginnend COPD. Het is haar niet gelukt om te stoppen met roken en ze blijft benauwd. Wat is uw beleid?</a:t>
            </a:r>
          </a:p>
          <a:p>
            <a:pPr>
              <a:lnSpc>
                <a:spcPct val="90000"/>
              </a:lnSpc>
            </a:pPr>
            <a:r>
              <a:rPr lang="nl-NL" sz="2800"/>
              <a:t>Mevrouw wil bij de apotheek acetylcysteïne kopen vanwege haar hardnekkige hoest. Wat vind u daarvan?</a:t>
            </a:r>
          </a:p>
        </p:txBody>
      </p:sp>
      <p:pic>
        <p:nvPicPr>
          <p:cNvPr id="20485" name="Picture 5" descr="healthy-vs-cop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789363"/>
            <a:ext cx="2843212" cy="239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R96 Astma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/>
              <a:t>Wouter (9 jaar) gebruikt 2 dd 25/250 salmeterol/fluticason. Zijn astma is nog steeds niet onder controle. Wat doet u?</a:t>
            </a:r>
          </a:p>
        </p:txBody>
      </p:sp>
      <p:pic>
        <p:nvPicPr>
          <p:cNvPr id="21509" name="Picture 5" descr="200904091228_stressvolle-zwangerschappen-veroorzaken-astma-bij-kinde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213100"/>
            <a:ext cx="42576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S72.01 Scabiës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84538"/>
            <a:ext cx="8229600" cy="2841625"/>
          </a:xfrm>
        </p:spPr>
        <p:txBody>
          <a:bodyPr/>
          <a:lstStyle/>
          <a:p>
            <a:r>
              <a:rPr lang="nl-NL" sz="2800"/>
              <a:t>In uw verzorgingstehuis is scabiës uitgebroken bij een groot deel van de 80 bewoners. </a:t>
            </a:r>
          </a:p>
          <a:p>
            <a:pPr>
              <a:buFontTx/>
              <a:buNone/>
            </a:pPr>
            <a:r>
              <a:rPr lang="nl-NL" sz="2800"/>
              <a:t>	Welk geneesmiddel schrijft u voor en waarom?</a:t>
            </a:r>
          </a:p>
        </p:txBody>
      </p:sp>
      <p:pic>
        <p:nvPicPr>
          <p:cNvPr id="22533" name="Picture 5" descr="scabies_spl_176x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341438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A78 Tekenbeet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l-NL" sz="2800"/>
              <a:t>Mevrouw Arends (29 jaar) heeft na een tekenbeet een duidelijk erythema migrans.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l-NL" sz="2800"/>
              <a:t>	Welk antibioticum schrijft u voor en in welke dosering?</a:t>
            </a:r>
          </a:p>
          <a:p>
            <a:pPr>
              <a:lnSpc>
                <a:spcPct val="80000"/>
              </a:lnSpc>
            </a:pPr>
            <a:endParaRPr lang="nl-NL" sz="2800"/>
          </a:p>
          <a:p>
            <a:pPr>
              <a:lnSpc>
                <a:spcPct val="80000"/>
              </a:lnSpc>
            </a:pPr>
            <a:r>
              <a:rPr lang="nl-NL" sz="2800"/>
              <a:t>Idem wanneer mevrouw Arends 3 maanden zwanger is en bekend met allergie voor amoxicilline.</a:t>
            </a:r>
          </a:p>
        </p:txBody>
      </p:sp>
      <p:pic>
        <p:nvPicPr>
          <p:cNvPr id="4104" name="Picture 8" descr="Erythema migra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341438"/>
            <a:ext cx="2447925" cy="150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S75.01 Candidiasis mond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/>
              <a:t>Baby Annabel van 2 maanden heeft spruw. Welk middel geeft u?</a:t>
            </a:r>
          </a:p>
          <a:p>
            <a:r>
              <a:rPr lang="nl-NL" sz="2800"/>
              <a:t>Wat adviseert u Annabels moeder wanneer ze borstvoeding geeft?</a:t>
            </a:r>
          </a:p>
        </p:txBody>
      </p:sp>
      <p:pic>
        <p:nvPicPr>
          <p:cNvPr id="23557" name="Picture 5" descr="chmg0862orathr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429000"/>
            <a:ext cx="19050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T90.02 Diabetes type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1600200"/>
            <a:ext cx="6202362" cy="4525963"/>
          </a:xfrm>
        </p:spPr>
        <p:txBody>
          <a:bodyPr/>
          <a:lstStyle/>
          <a:p>
            <a:r>
              <a:rPr lang="nl-NL" sz="2800"/>
              <a:t>Dhr. Bolt gebruikt metformine 3dd1000 mg en gliclazide 3dd80 mg. </a:t>
            </a:r>
          </a:p>
          <a:p>
            <a:pPr>
              <a:buFontTx/>
              <a:buNone/>
            </a:pPr>
            <a:r>
              <a:rPr lang="nl-NL" sz="2800"/>
              <a:t>	Zijn BMI is 29 en zijn HbA1c is 7,8 mmol/l</a:t>
            </a:r>
          </a:p>
          <a:p>
            <a:pPr>
              <a:buFontTx/>
              <a:buNone/>
            </a:pPr>
            <a:r>
              <a:rPr lang="nl-NL" sz="2800"/>
              <a:t>	Wat schrijft u voor?</a:t>
            </a:r>
          </a:p>
        </p:txBody>
      </p:sp>
      <p:pic>
        <p:nvPicPr>
          <p:cNvPr id="24581" name="Picture 5" descr="U denkt aan een dieet, wij aan diabe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203835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U14.01 Niersteenkoliek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05063"/>
          </a:xfrm>
        </p:spPr>
        <p:txBody>
          <a:bodyPr/>
          <a:lstStyle/>
          <a:p>
            <a:r>
              <a:rPr lang="nl-NL" sz="2800"/>
              <a:t>Mevrouw Ubels is vannacht met spoed door de huisartsenpost behandeld in verband met een niersteenkoliek. De pijn is met diclofenac redelijk onder controle, maar dit middel wilt u niet te lang geven. Welke mogelijkheid heeft u nog meer?</a:t>
            </a:r>
          </a:p>
        </p:txBody>
      </p:sp>
      <p:pic>
        <p:nvPicPr>
          <p:cNvPr id="25605" name="Picture 5" descr="Niersteen van 8 mm">
            <a:hlinkClick r:id="rId2" tooltip="Niersteen van 8 mm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122738"/>
            <a:ext cx="2498725" cy="273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W10.01 Morning after pil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r>
              <a:rPr lang="nl-NL" sz="2800"/>
              <a:t>Wat is de effectiviteit van de morning after pil</a:t>
            </a:r>
          </a:p>
          <a:p>
            <a:pPr lvl="1"/>
            <a:r>
              <a:rPr lang="nl-NL" sz="2400"/>
              <a:t>Binnen 24 uur na de geslachtsgemeenschap?</a:t>
            </a:r>
          </a:p>
          <a:p>
            <a:pPr lvl="1"/>
            <a:r>
              <a:rPr lang="nl-NL" sz="2400"/>
              <a:t>Tussen 24 en 48 uur?</a:t>
            </a:r>
          </a:p>
          <a:p>
            <a:pPr lvl="1"/>
            <a:r>
              <a:rPr lang="nl-NL" sz="2400"/>
              <a:t>Tussen 48 en 72 uur?</a:t>
            </a:r>
          </a:p>
        </p:txBody>
      </p:sp>
      <p:pic>
        <p:nvPicPr>
          <p:cNvPr id="26629" name="Picture 5" descr="large_555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628775"/>
            <a:ext cx="3938588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X06 Menorragie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91513" cy="3128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800"/>
              <a:t>Mevrouw Xu (28 jaar) verliest hevig bloed tijdens haar menstruatie.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800"/>
              <a:t>	Wat is uw farmacotherapeutisch beleid?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sz="2800"/>
          </a:p>
          <a:p>
            <a:pPr>
              <a:lnSpc>
                <a:spcPct val="90000"/>
              </a:lnSpc>
            </a:pPr>
            <a:r>
              <a:rPr lang="nl-NL" sz="2800"/>
              <a:t>Welke mogelijkheden heeft u</a:t>
            </a:r>
          </a:p>
          <a:p>
            <a:pPr lvl="1">
              <a:lnSpc>
                <a:spcPct val="90000"/>
              </a:lnSpc>
            </a:pPr>
            <a:r>
              <a:rPr lang="nl-NL" sz="2400"/>
              <a:t>Wanneer bovenstaande frequent voorkomt?</a:t>
            </a:r>
          </a:p>
          <a:p>
            <a:pPr lvl="1">
              <a:lnSpc>
                <a:spcPct val="90000"/>
              </a:lnSpc>
            </a:pPr>
            <a:r>
              <a:rPr lang="nl-NL" sz="2400"/>
              <a:t>Wanneer mevrouw Xu kinderwens heeft?</a:t>
            </a:r>
            <a:endParaRPr lang="nl-NL" sz="2000"/>
          </a:p>
        </p:txBody>
      </p:sp>
      <p:pic>
        <p:nvPicPr>
          <p:cNvPr id="27653" name="Picture 5" descr="creditcard_novasure1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2447925" cy="1468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/>
              <a:t>X07.02 Onregelmatige menstruatie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989138"/>
            <a:ext cx="4845050" cy="4525962"/>
          </a:xfrm>
        </p:spPr>
        <p:txBody>
          <a:bodyPr/>
          <a:lstStyle/>
          <a:p>
            <a:r>
              <a:rPr lang="nl-NL" sz="2800"/>
              <a:t>Welke anticonceptiepil geeft u bij een onregelmatige menstruatie of tussentijds bloedverlies en hoe lang?</a:t>
            </a:r>
          </a:p>
        </p:txBody>
      </p:sp>
      <p:pic>
        <p:nvPicPr>
          <p:cNvPr id="28679" name="Picture 7" descr="Vertraging_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3422650" cy="256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X91/Y76 Condyloma acuminata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nl-NL" sz="2800"/>
              <a:t>Podofyllotoxine is niet werkzaam bij de genitale wratten van mevrouw H.</a:t>
            </a:r>
          </a:p>
          <a:p>
            <a:pPr>
              <a:buFontTx/>
              <a:buNone/>
            </a:pPr>
            <a:r>
              <a:rPr lang="nl-NL" sz="2800"/>
              <a:t>	Welk alternatief middel schrijft u voor?</a:t>
            </a:r>
          </a:p>
        </p:txBody>
      </p:sp>
      <p:pic>
        <p:nvPicPr>
          <p:cNvPr id="29701" name="Picture 5" descr="paris_hilton_kl_r__22439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4210050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Y07 Erectiele disfunctie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963" cy="4525963"/>
          </a:xfrm>
        </p:spPr>
        <p:txBody>
          <a:bodyPr/>
          <a:lstStyle/>
          <a:p>
            <a:r>
              <a:rPr lang="nl-NL" sz="2800"/>
              <a:t>Dhr. Davids wil met u de medicinale mogelijkheden voor zijn erectieproblemen bespreken.</a:t>
            </a:r>
          </a:p>
          <a:p>
            <a:pPr>
              <a:buFontTx/>
              <a:buNone/>
            </a:pPr>
            <a:r>
              <a:rPr lang="nl-NL" sz="2800"/>
              <a:t>	Welke middelen bespreekt u met hem en wat zijn de belangrijkste verschillen?</a:t>
            </a:r>
          </a:p>
        </p:txBody>
      </p:sp>
      <p:pic>
        <p:nvPicPr>
          <p:cNvPr id="30729" name="Picture 9" descr="171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557338"/>
            <a:ext cx="3362325" cy="490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Y75.01 Candida balanitis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/>
              <a:t>Dhr. Voorhuis belt u beschaamd tijdens het telefonisch spreekuur. Ondanks een week lang smeren met miconazol crème en goed wassen met water blijven zijn klachten bestaan.</a:t>
            </a:r>
          </a:p>
          <a:p>
            <a:pPr>
              <a:buFontTx/>
              <a:buNone/>
            </a:pPr>
            <a:r>
              <a:rPr lang="nl-NL" sz="2800"/>
              <a:t>	Wat kunt u nog meer voor hem doen?</a:t>
            </a:r>
          </a:p>
        </p:txBody>
      </p:sp>
      <p:pic>
        <p:nvPicPr>
          <p:cNvPr id="31749" name="Picture 5" descr="756148-781215-8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933825"/>
            <a:ext cx="2181225" cy="269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/>
              <a:t>Y85 Benigne prostaathyperplasie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/>
              <a:t>Dhr. van Mieghem (77 jaar) komt bij u met typische LUTS klachten. U besluit om onder andere een rectaal onderzoek te doen.</a:t>
            </a:r>
          </a:p>
          <a:p>
            <a:pPr lvl="1"/>
            <a:r>
              <a:rPr lang="nl-NL" sz="2400"/>
              <a:t>Kunt u zelf d.m.v. rectaal toucher de prostaatgrootte bij benadering bepalen?</a:t>
            </a:r>
          </a:p>
          <a:p>
            <a:pPr lvl="1"/>
            <a:r>
              <a:rPr lang="nl-NL" sz="2400"/>
              <a:t>Wat schrijft u voor bij een</a:t>
            </a:r>
          </a:p>
          <a:p>
            <a:pPr lvl="1">
              <a:buFontTx/>
              <a:buNone/>
            </a:pPr>
            <a:r>
              <a:rPr lang="nl-NL" sz="2400"/>
              <a:t>	prostaat &gt; 30 ml?</a:t>
            </a:r>
          </a:p>
        </p:txBody>
      </p:sp>
      <p:pic>
        <p:nvPicPr>
          <p:cNvPr id="32778" name="Picture 10" descr="Bestand:Digital rectal exam nci-vol-7136-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500438"/>
            <a:ext cx="3011487" cy="300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D12 Obstipatie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1628775"/>
            <a:ext cx="6130925" cy="3705225"/>
          </a:xfrm>
        </p:spPr>
        <p:txBody>
          <a:bodyPr/>
          <a:lstStyle/>
          <a:p>
            <a:r>
              <a:rPr lang="nl-NL" sz="2800"/>
              <a:t>Wat is uw medicamenteuze beleid bij obstipatie</a:t>
            </a:r>
          </a:p>
          <a:p>
            <a:pPr lvl="1"/>
            <a:r>
              <a:rPr lang="nl-NL" sz="2400"/>
              <a:t>Mét fecale impactie?</a:t>
            </a:r>
          </a:p>
          <a:p>
            <a:pPr lvl="1"/>
            <a:r>
              <a:rPr lang="nl-NL" sz="2400"/>
              <a:t>Zonder fecale impactie?</a:t>
            </a:r>
          </a:p>
          <a:p>
            <a:pPr lvl="1"/>
            <a:r>
              <a:rPr lang="nl-NL" sz="2400"/>
              <a:t>Door morfinomimetica?</a:t>
            </a:r>
          </a:p>
        </p:txBody>
      </p:sp>
      <p:pic>
        <p:nvPicPr>
          <p:cNvPr id="7175" name="Picture 7" descr="55081992-0011-454c-9072-095cd0e96087_verstopp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133600"/>
            <a:ext cx="21336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D95.01 Anale fissuren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/>
              <a:t>Tim de Wit (6 jaar) kampt sinds enige weken met problemen bij het poepen. U constateert een anale fissuur. </a:t>
            </a:r>
          </a:p>
          <a:p>
            <a:pPr>
              <a:buFontTx/>
              <a:buNone/>
            </a:pPr>
            <a:r>
              <a:rPr lang="nl-NL" sz="2800"/>
              <a:t>	Welke farmacotherapeutische mogelijkheden heeft u?</a:t>
            </a:r>
          </a:p>
        </p:txBody>
      </p:sp>
      <p:pic>
        <p:nvPicPr>
          <p:cNvPr id="8197" name="Picture 5" descr="FIB0011_l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644900"/>
            <a:ext cx="5411788" cy="289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K75 Myocardinfarct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943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800"/>
              <a:t>Dhr. Waldorf (66 jaar) heeft 6 weken geleden een myocardinfarct doorgemaakt.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800"/>
              <a:t>	Welke preventieve medicatie krijgt hij voorgeschreven?</a:t>
            </a:r>
          </a:p>
          <a:p>
            <a:pPr>
              <a:lnSpc>
                <a:spcPct val="90000"/>
              </a:lnSpc>
            </a:pPr>
            <a:endParaRPr lang="nl-NL" sz="2800"/>
          </a:p>
          <a:p>
            <a:pPr>
              <a:lnSpc>
                <a:spcPct val="90000"/>
              </a:lnSpc>
            </a:pPr>
            <a:r>
              <a:rPr lang="nl-NL" sz="2800"/>
              <a:t>Door de medicatie heeft dhr. Waldorf veel last van refluxklachten.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sz="2800"/>
              <a:t>	Welk medicijn schrijft u voor?</a:t>
            </a:r>
          </a:p>
        </p:txBody>
      </p:sp>
      <p:pic>
        <p:nvPicPr>
          <p:cNvPr id="9221" name="Picture 5" descr="waldorf_stat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2775" y="2349500"/>
            <a:ext cx="3451225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K77.02 Chronisch hartfalen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/>
              <a:t>Mevrouw Sanders (73 jaar) is gediagnostiseerd met chronisch hartfalen NYHA klasse II.</a:t>
            </a:r>
          </a:p>
          <a:p>
            <a:pPr lvl="1"/>
            <a:r>
              <a:rPr lang="nl-NL" sz="2400"/>
              <a:t>Met welke medicatie start u?</a:t>
            </a:r>
          </a:p>
          <a:p>
            <a:pPr lvl="1"/>
            <a:r>
              <a:rPr lang="nl-NL" sz="2400"/>
              <a:t>Welke geneesmiddelen kunt u eventueel nog toevoegen?</a:t>
            </a:r>
          </a:p>
        </p:txBody>
      </p:sp>
      <p:pic>
        <p:nvPicPr>
          <p:cNvPr id="10249" name="Picture 9" descr="hartfa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860800"/>
            <a:ext cx="4105275" cy="236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K78 Boezemfibrilleren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3463"/>
            <a:ext cx="8229600" cy="2552700"/>
          </a:xfrm>
        </p:spPr>
        <p:txBody>
          <a:bodyPr/>
          <a:lstStyle/>
          <a:p>
            <a:r>
              <a:rPr lang="nl-NL" sz="2800"/>
              <a:t>Antistolling is een belangrijke behandelpijler bij boezemfibrilleren. </a:t>
            </a:r>
          </a:p>
          <a:p>
            <a:pPr>
              <a:buFontTx/>
              <a:buNone/>
            </a:pPr>
            <a:r>
              <a:rPr lang="nl-NL" sz="2800"/>
              <a:t>	Met welke middelen behandelt u en hoe lang?</a:t>
            </a:r>
          </a:p>
        </p:txBody>
      </p:sp>
      <p:pic>
        <p:nvPicPr>
          <p:cNvPr id="11271" name="Picture 7" descr="300px-Afib_ec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844675"/>
            <a:ext cx="2857500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L88.01 Reumatoïde arthritis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800"/>
              <a:t>Mevr. Harms (73 jaar) heeft pijnlijke ernstige vergroeiingen t.g.v. reumatoïde arthritis.</a:t>
            </a:r>
          </a:p>
          <a:p>
            <a:pPr lvl="1"/>
            <a:r>
              <a:rPr lang="nl-NL" sz="2400"/>
              <a:t>Welk NSAID schrijft u haar voor? </a:t>
            </a:r>
          </a:p>
          <a:p>
            <a:pPr lvl="1"/>
            <a:r>
              <a:rPr lang="nl-NL" sz="2400"/>
              <a:t>In welke dosering en schrijft u nog aanvullende medicatie voor?</a:t>
            </a:r>
          </a:p>
        </p:txBody>
      </p:sp>
      <p:pic>
        <p:nvPicPr>
          <p:cNvPr id="33797" name="Picture 5" descr="reu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149725"/>
            <a:ext cx="30861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L95.02 Osteoporose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05263"/>
            <a:ext cx="8229600" cy="251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800"/>
              <a:t>U wilt uw verpleeghuispatiënten preventief behandelen tegen osteoporose. Hoeveel vitamine D geeft u?</a:t>
            </a:r>
          </a:p>
          <a:p>
            <a:pPr>
              <a:lnSpc>
                <a:spcPct val="90000"/>
              </a:lnSpc>
            </a:pPr>
            <a:r>
              <a:rPr lang="nl-NL" sz="2800"/>
              <a:t>Welke dosering vitamine D geeft u een gesluierde patiënte van 47 jaar?</a:t>
            </a:r>
          </a:p>
        </p:txBody>
      </p:sp>
      <p:pic>
        <p:nvPicPr>
          <p:cNvPr id="12293" name="Picture 5" descr="119_12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268413"/>
            <a:ext cx="35052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15909</TotalTime>
  <Words>839</Words>
  <Application>Microsoft Office PowerPoint</Application>
  <PresentationFormat>On-screen Show (4:3)</PresentationFormat>
  <Paragraphs>101</Paragraphs>
  <Slides>29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</vt:i4>
      </vt:variant>
      <vt:variant>
        <vt:lpstr>Ontwerpsjabloon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2" baseType="lpstr">
      <vt:lpstr>Arial</vt:lpstr>
      <vt:lpstr>Standaardontwerp</vt:lpstr>
      <vt:lpstr>Adobe Acrobat Document</vt:lpstr>
      <vt:lpstr>FTO  wijzigingen in het Groninger Formularium  8e editie</vt:lpstr>
      <vt:lpstr>A78 Tekenbeet</vt:lpstr>
      <vt:lpstr>D12 Obstipatie</vt:lpstr>
      <vt:lpstr>D95.01 Anale fissuren</vt:lpstr>
      <vt:lpstr>K75 Myocardinfarct</vt:lpstr>
      <vt:lpstr>K77.02 Chronisch hartfalen</vt:lpstr>
      <vt:lpstr>K78 Boezemfibrilleren</vt:lpstr>
      <vt:lpstr>L88.01 Reumatoïde arthritis</vt:lpstr>
      <vt:lpstr>L95.02 Osteoporose</vt:lpstr>
      <vt:lpstr>N87 Parkinson</vt:lpstr>
      <vt:lpstr>N92/N94 Neuropathie</vt:lpstr>
      <vt:lpstr>P15 Alcohol misbruik</vt:lpstr>
      <vt:lpstr>P17 Tabaksmisbruik</vt:lpstr>
      <vt:lpstr>P21 ADHD</vt:lpstr>
      <vt:lpstr>P70 Dementie</vt:lpstr>
      <vt:lpstr>R77.01 Pseudokroep</vt:lpstr>
      <vt:lpstr>R95 COPD</vt:lpstr>
      <vt:lpstr>R96 Astma</vt:lpstr>
      <vt:lpstr>S72.01 Scabiës</vt:lpstr>
      <vt:lpstr>S75.01 Candidiasis mond</vt:lpstr>
      <vt:lpstr>T90.02 Diabetes type 2</vt:lpstr>
      <vt:lpstr>U14.01 Niersteenkoliek</vt:lpstr>
      <vt:lpstr>W10.01 Morning after pil</vt:lpstr>
      <vt:lpstr>X06 Menorragie</vt:lpstr>
      <vt:lpstr>X07.02 Onregelmatige menstruatie</vt:lpstr>
      <vt:lpstr>X91/Y76 Condyloma acuminata</vt:lpstr>
      <vt:lpstr>Y07 Erectiele disfunctie</vt:lpstr>
      <vt:lpstr>Y75.01 Candida balanitis</vt:lpstr>
      <vt:lpstr>Y85 Benigne prostaathyperplasie</vt:lpstr>
    </vt:vector>
  </TitlesOfParts>
  <Company>Apotheek Hanzeplein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FTO  wijzigingen in het Groninger Formularium  8e editie</dc:title>
  <dc:creator>ManagerHAN</dc:creator>
  <cp:lastModifiedBy>Administratoralgemee</cp:lastModifiedBy>
  <cp:revision>19</cp:revision>
  <dcterms:created xsi:type="dcterms:W3CDTF">2009-11-01T10:47:52Z</dcterms:created>
  <dcterms:modified xsi:type="dcterms:W3CDTF">2009-11-29T20:46:57Z</dcterms:modified>
</cp:coreProperties>
</file>