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1"/>
  </p:notesMasterIdLst>
  <p:handoutMasterIdLst>
    <p:handoutMasterId r:id="rId12"/>
  </p:handoutMasterIdLst>
  <p:sldIdLst>
    <p:sldId id="504" r:id="rId2"/>
    <p:sldId id="521" r:id="rId3"/>
    <p:sldId id="506" r:id="rId4"/>
    <p:sldId id="508" r:id="rId5"/>
    <p:sldId id="512" r:id="rId6"/>
    <p:sldId id="552" r:id="rId7"/>
    <p:sldId id="564" r:id="rId8"/>
    <p:sldId id="565" r:id="rId9"/>
    <p:sldId id="515" r:id="rId10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rgbClr val="000056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rgbClr val="000056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rgbClr val="000056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rgbClr val="000056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rgbClr val="000056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56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56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56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56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ine Bloeme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4804"/>
    <a:srgbClr val="B8D1ED"/>
    <a:srgbClr val="B9DCFF"/>
    <a:srgbClr val="CCECFF"/>
    <a:srgbClr val="99CCFF"/>
    <a:srgbClr val="003366"/>
    <a:srgbClr val="FF6600"/>
    <a:srgbClr val="99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1" autoAdjust="0"/>
    <p:restoredTop sz="85816" autoAdjust="0"/>
  </p:normalViewPr>
  <p:slideViewPr>
    <p:cSldViewPr snapToGrid="0">
      <p:cViewPr varScale="1">
        <p:scale>
          <a:sx n="91" d="100"/>
          <a:sy n="91" d="100"/>
        </p:scale>
        <p:origin x="-12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aseline="-25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527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-25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85225"/>
            <a:ext cx="30543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aseline="-25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85225"/>
            <a:ext cx="30527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aseline="-250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ECEA5B9-AD2F-4033-A5B2-89E235CC7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20725"/>
            <a:ext cx="4608513" cy="3455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3613" y="4392613"/>
            <a:ext cx="506412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84863" y="8785225"/>
            <a:ext cx="11064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9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FAAFDE1-04EC-4529-A2F3-D9723B09E4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9FB3F8-1CF4-4842-ABE0-264071F8399D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0" y="695325"/>
            <a:ext cx="4635500" cy="3476625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4403725"/>
            <a:ext cx="5588000" cy="4171950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626DB2-1C66-4332-A7A0-7F2E7EEAA153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1104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0" y="695325"/>
            <a:ext cx="4635500" cy="3476625"/>
          </a:xfrm>
          <a:ln/>
        </p:spPr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3725"/>
            <a:ext cx="5121275" cy="4171950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BEF58A-07B1-47F9-927D-44160A11D4FC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0" y="695325"/>
            <a:ext cx="4635500" cy="3476625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3725"/>
            <a:ext cx="5121275" cy="4171950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14DF5-4054-42B7-ADF5-C8F81066514A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110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0" y="695325"/>
            <a:ext cx="4635500" cy="3476625"/>
          </a:xfrm>
          <a:ln/>
        </p:spPr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4403725"/>
            <a:ext cx="5121275" cy="4171950"/>
          </a:xfrm>
          <a:noFill/>
          <a:ln/>
        </p:spPr>
        <p:txBody>
          <a:bodyPr/>
          <a:lstStyle/>
          <a:p>
            <a:pPr eaLnBrk="1" hangingPunct="1"/>
            <a:endParaRPr lang="nl-NL" smtClean="0">
              <a:sym typeface="Symbol" pitchFamily="18" charset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449A85-8B36-4CF1-898B-0727EEA066AC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110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0" y="695325"/>
            <a:ext cx="4635500" cy="3476625"/>
          </a:xfrm>
          <a:ln/>
        </p:spPr>
      </p:sp>
      <p:sp>
        <p:nvSpPr>
          <p:cNvPr id="110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4403725"/>
            <a:ext cx="5588000" cy="4171950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1104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11110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FBE2A4-1AC5-4AB3-BFC8-4851056F4D23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8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1309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11130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DF61ED-7E96-4BEE-A77D-67BAC067FFB5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  <p:sp>
        <p:nvSpPr>
          <p:cNvPr id="11151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62D3BD-9540-46DD-85A5-77E6E1C4EC85}" type="slidenum">
              <a:rPr lang="en-GB" smtClean="0"/>
              <a:pPr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C4EF94-6FB9-4876-B50C-CE8793BD59D1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111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4750" y="695325"/>
            <a:ext cx="4635500" cy="3476625"/>
          </a:xfrm>
          <a:ln/>
        </p:spPr>
      </p:sp>
      <p:sp>
        <p:nvSpPr>
          <p:cNvPr id="111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4403725"/>
            <a:ext cx="5588000" cy="4171950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tit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5" descr="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76913" y="973138"/>
            <a:ext cx="2740025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5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14475" y="2606675"/>
            <a:ext cx="6550025" cy="1470025"/>
          </a:xfrm>
        </p:spPr>
        <p:txBody>
          <a:bodyPr anchor="b"/>
          <a:lstStyle>
            <a:lvl1pPr>
              <a:spcBef>
                <a:spcPct val="20000"/>
              </a:spcBef>
              <a:defRPr sz="3200">
                <a:solidFill>
                  <a:srgbClr val="00005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14475" y="4602163"/>
            <a:ext cx="5864225" cy="982662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0"/>
            <a:ext cx="2171700" cy="6669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362700" cy="6669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0"/>
            <a:ext cx="8604250" cy="1052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12875"/>
            <a:ext cx="4038600" cy="52562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52562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0"/>
            <a:ext cx="8604250" cy="1052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52562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12875"/>
            <a:ext cx="4038600" cy="2551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6388"/>
            <a:ext cx="403860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73" y="151205"/>
            <a:ext cx="7469084" cy="10903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50314" y="1448211"/>
            <a:ext cx="8534176" cy="5125860"/>
          </a:xfrm>
        </p:spPr>
        <p:txBody>
          <a:bodyPr/>
          <a:lstStyle/>
          <a:p>
            <a:pPr lvl="0"/>
            <a:endParaRPr lang="nl-NL" noProof="0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5256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4" descr="background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0"/>
            <a:ext cx="860425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4" r:id="rId3"/>
    <p:sldLayoutId id="2147483663" r:id="rId4"/>
    <p:sldLayoutId id="2147483662" r:id="rId5"/>
    <p:sldLayoutId id="2147483661" r:id="rId6"/>
    <p:sldLayoutId id="2147483660" r:id="rId7"/>
    <p:sldLayoutId id="2147483659" r:id="rId8"/>
    <p:sldLayoutId id="2147483658" r:id="rId9"/>
    <p:sldLayoutId id="2147483657" r:id="rId10"/>
    <p:sldLayoutId id="2147483656" r:id="rId11"/>
    <p:sldLayoutId id="2147483655" r:id="rId12"/>
    <p:sldLayoutId id="2147483654" r:id="rId13"/>
    <p:sldLayoutId id="2147483667" r:id="rId14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Arial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Arial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Arial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Arial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Arial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Arial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Arial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FFFFFF"/>
          </a:solidFill>
          <a:latin typeface="Arial" charset="0"/>
        </a:defRPr>
      </a:lvl9pPr>
    </p:titleStyle>
    <p:bodyStyle>
      <a:lvl1pPr marL="290513" indent="-290513" algn="l" rtl="0" eaLnBrk="0" fontAlgn="base" hangingPunct="0">
        <a:spcBef>
          <a:spcPct val="20000"/>
        </a:spcBef>
        <a:spcAft>
          <a:spcPct val="0"/>
        </a:spcAft>
        <a:buClr>
          <a:srgbClr val="FF7800"/>
        </a:buClr>
        <a:buSzPct val="75000"/>
        <a:buFont typeface="Wingdings" pitchFamily="2" charset="2"/>
        <a:buBlip>
          <a:blip r:embed="rId17"/>
        </a:buBlip>
        <a:defRPr sz="20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–"/>
        <a:defRPr sz="20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7800"/>
        </a:buClr>
        <a:buSzPct val="75000"/>
        <a:buFont typeface="Wingdings" pitchFamily="2" charset="2"/>
        <a:buBlip>
          <a:blip r:embed="rId17"/>
        </a:buBlip>
        <a:defRPr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–"/>
        <a:defRPr sz="16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7800"/>
        </a:buClr>
        <a:buSzPct val="75000"/>
        <a:buFont typeface="Wingdings" pitchFamily="2" charset="2"/>
        <a:buBlip>
          <a:blip r:embed="rId17"/>
        </a:buBlip>
        <a:defRPr sz="1600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7800"/>
        </a:buClr>
        <a:buSzPct val="75000"/>
        <a:buFont typeface="Wingdings" pitchFamily="2" charset="2"/>
        <a:buBlip>
          <a:blip r:embed="rId17"/>
        </a:buBlip>
        <a:defRPr sz="1600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7800"/>
        </a:buClr>
        <a:buSzPct val="75000"/>
        <a:buFont typeface="Wingdings" pitchFamily="2" charset="2"/>
        <a:buBlip>
          <a:blip r:embed="rId17"/>
        </a:buBlip>
        <a:defRPr sz="1600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7800"/>
        </a:buClr>
        <a:buSzPct val="75000"/>
        <a:buFont typeface="Wingdings" pitchFamily="2" charset="2"/>
        <a:buBlip>
          <a:blip r:embed="rId17"/>
        </a:buBlip>
        <a:defRPr sz="1600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7800"/>
        </a:buClr>
        <a:buSzPct val="75000"/>
        <a:buFont typeface="Wingdings" pitchFamily="2" charset="2"/>
        <a:buBlip>
          <a:blip r:embed="rId17"/>
        </a:buBlip>
        <a:defRPr sz="1600">
          <a:solidFill>
            <a:srgbClr val="000066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9288" y="1431925"/>
            <a:ext cx="8134350" cy="2233613"/>
          </a:xfrm>
        </p:spPr>
        <p:txBody>
          <a:bodyPr/>
          <a:lstStyle/>
          <a:p>
            <a:pPr eaLnBrk="1" hangingPunct="1"/>
            <a:r>
              <a:rPr lang="nl-NL" smtClean="0"/>
              <a:t/>
            </a:r>
            <a:br>
              <a:rPr lang="nl-NL" smtClean="0"/>
            </a:br>
            <a:r>
              <a:rPr lang="nl-NL" smtClean="0"/>
              <a:t>GLUCOLD</a:t>
            </a:r>
            <a:br>
              <a:rPr lang="nl-NL" smtClean="0"/>
            </a:br>
            <a:r>
              <a:rPr lang="nl-NL" sz="1600" smtClean="0"/>
              <a:t>(Groningen Leiden Universities and Corticosteroids in Obstructive Lung Disease)</a:t>
            </a:r>
            <a:br>
              <a:rPr lang="nl-NL" sz="1600" smtClean="0"/>
            </a:br>
            <a:r>
              <a:rPr lang="nl-NL" sz="1600" smtClean="0"/>
              <a:t/>
            </a:r>
            <a:br>
              <a:rPr lang="nl-NL" sz="1600" smtClean="0"/>
            </a:br>
            <a:r>
              <a:rPr lang="nl-NL" smtClean="0"/>
              <a:t>Modification of disease outcome with inhaled steroids with or without long-acting </a:t>
            </a:r>
            <a:r>
              <a:rPr lang="el-GR" smtClean="0">
                <a:cs typeface="Arial" charset="0"/>
              </a:rPr>
              <a:t>β</a:t>
            </a:r>
            <a:r>
              <a:rPr lang="nl-NL" baseline="-25000" smtClean="0">
                <a:cs typeface="Arial" charset="0"/>
              </a:rPr>
              <a:t>2</a:t>
            </a:r>
            <a:r>
              <a:rPr lang="nl-NL" smtClean="0">
                <a:cs typeface="Arial" charset="0"/>
              </a:rPr>
              <a:t>-agonist </a:t>
            </a:r>
            <a:r>
              <a:rPr lang="nl-NL" smtClean="0"/>
              <a:t>in COPD </a:t>
            </a:r>
            <a:br>
              <a:rPr lang="nl-NL" smtClean="0"/>
            </a:br>
            <a:endParaRPr lang="nl-NL" sz="120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0763" y="5105400"/>
            <a:ext cx="6021387" cy="1316038"/>
          </a:xfrm>
        </p:spPr>
        <p:txBody>
          <a:bodyPr/>
          <a:lstStyle/>
          <a:p>
            <a:pPr eaLnBrk="1" hangingPunct="1"/>
            <a:endParaRPr lang="nl-NL" sz="1000" smtClean="0">
              <a:solidFill>
                <a:schemeClr val="tx1"/>
              </a:solidFill>
            </a:endParaRPr>
          </a:p>
          <a:p>
            <a:pPr eaLnBrk="1" hangingPunct="1"/>
            <a:r>
              <a:rPr lang="nl-NL" sz="1400" smtClean="0">
                <a:solidFill>
                  <a:schemeClr val="tx1"/>
                </a:solidFill>
              </a:rPr>
              <a:t>sponsoren: NWO, NAF, universiteiten Leiden en Groningen, GSK</a:t>
            </a:r>
            <a:r>
              <a:rPr lang="nl-NL" smtClean="0"/>
              <a:t/>
            </a:r>
            <a:br>
              <a:rPr lang="nl-NL" smtClean="0"/>
            </a:br>
            <a:r>
              <a:rPr lang="en-US" sz="1400" smtClean="0">
                <a:solidFill>
                  <a:schemeClr val="tx1"/>
                </a:solidFill>
              </a:rPr>
              <a:t>Annals of Internal medicine 2009; 151: 517-527</a:t>
            </a:r>
            <a:endParaRPr lang="en-US" sz="1400" b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sz="1400" b="0" smtClean="0">
                <a:solidFill>
                  <a:schemeClr val="tx1"/>
                </a:solidFill>
              </a:rPr>
              <a:t>www.clinicaltrials.gov: NCT00158847		</a:t>
            </a:r>
            <a:endParaRPr lang="nl-NL" sz="1400" smtClean="0"/>
          </a:p>
        </p:txBody>
      </p:sp>
      <p:grpSp>
        <p:nvGrpSpPr>
          <p:cNvPr id="18436" name="Group 6"/>
          <p:cNvGrpSpPr>
            <a:grpSpLocks/>
          </p:cNvGrpSpPr>
          <p:nvPr/>
        </p:nvGrpSpPr>
        <p:grpSpPr bwMode="auto">
          <a:xfrm>
            <a:off x="6583363" y="3281363"/>
            <a:ext cx="2197100" cy="2046287"/>
            <a:chOff x="1560" y="2372"/>
            <a:chExt cx="1564" cy="1569"/>
          </a:xfrm>
        </p:grpSpPr>
        <p:sp>
          <p:nvSpPr>
            <p:cNvPr id="18437" name="Oval 7"/>
            <p:cNvSpPr>
              <a:spLocks noChangeArrowheads="1"/>
            </p:cNvSpPr>
            <p:nvPr/>
          </p:nvSpPr>
          <p:spPr bwMode="auto">
            <a:xfrm>
              <a:off x="1560" y="2372"/>
              <a:ext cx="1564" cy="156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8438" name="WordArt 8"/>
            <p:cNvSpPr>
              <a:spLocks noChangeArrowheads="1" noChangeShapeType="1" noTextEdit="1"/>
            </p:cNvSpPr>
            <p:nvPr/>
          </p:nvSpPr>
          <p:spPr bwMode="auto">
            <a:xfrm>
              <a:off x="1773" y="2647"/>
              <a:ext cx="1138" cy="1085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667399"/>
                </a:avLst>
              </a:prstTxWarp>
            </a:bodyPr>
            <a:lstStyle/>
            <a:p>
              <a:pPr algn="ctr"/>
              <a:r>
                <a:rPr lang="nl-NL" sz="1600" kern="10" spc="3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ahoma"/>
                  <a:cs typeface="Tahoma"/>
                </a:rPr>
                <a:t>GLUCOLD</a:t>
              </a:r>
            </a:p>
          </p:txBody>
        </p:sp>
        <p:sp>
          <p:nvSpPr>
            <p:cNvPr id="18439" name="Freeform 9"/>
            <p:cNvSpPr>
              <a:spLocks/>
            </p:cNvSpPr>
            <p:nvPr/>
          </p:nvSpPr>
          <p:spPr bwMode="auto">
            <a:xfrm>
              <a:off x="2518" y="2738"/>
              <a:ext cx="217" cy="274"/>
            </a:xfrm>
            <a:custGeom>
              <a:avLst/>
              <a:gdLst>
                <a:gd name="T0" fmla="*/ 3 w 2688"/>
                <a:gd name="T1" fmla="*/ 24 h 2755"/>
                <a:gd name="T2" fmla="*/ 4 w 2688"/>
                <a:gd name="T3" fmla="*/ 25 h 2755"/>
                <a:gd name="T4" fmla="*/ 6 w 2688"/>
                <a:gd name="T5" fmla="*/ 27 h 2755"/>
                <a:gd name="T6" fmla="*/ 8 w 2688"/>
                <a:gd name="T7" fmla="*/ 27 h 2755"/>
                <a:gd name="T8" fmla="*/ 10 w 2688"/>
                <a:gd name="T9" fmla="*/ 27 h 2755"/>
                <a:gd name="T10" fmla="*/ 13 w 2688"/>
                <a:gd name="T11" fmla="*/ 26 h 2755"/>
                <a:gd name="T12" fmla="*/ 15 w 2688"/>
                <a:gd name="T13" fmla="*/ 24 h 2755"/>
                <a:gd name="T14" fmla="*/ 15 w 2688"/>
                <a:gd name="T15" fmla="*/ 23 h 2755"/>
                <a:gd name="T16" fmla="*/ 16 w 2688"/>
                <a:gd name="T17" fmla="*/ 21 h 2755"/>
                <a:gd name="T18" fmla="*/ 17 w 2688"/>
                <a:gd name="T19" fmla="*/ 18 h 2755"/>
                <a:gd name="T20" fmla="*/ 18 w 2688"/>
                <a:gd name="T21" fmla="*/ 14 h 2755"/>
                <a:gd name="T22" fmla="*/ 17 w 2688"/>
                <a:gd name="T23" fmla="*/ 11 h 2755"/>
                <a:gd name="T24" fmla="*/ 17 w 2688"/>
                <a:gd name="T25" fmla="*/ 8 h 2755"/>
                <a:gd name="T26" fmla="*/ 15 w 2688"/>
                <a:gd name="T27" fmla="*/ 5 h 2755"/>
                <a:gd name="T28" fmla="*/ 15 w 2688"/>
                <a:gd name="T29" fmla="*/ 3 h 2755"/>
                <a:gd name="T30" fmla="*/ 14 w 2688"/>
                <a:gd name="T31" fmla="*/ 2 h 2755"/>
                <a:gd name="T32" fmla="*/ 11 w 2688"/>
                <a:gd name="T33" fmla="*/ 1 h 2755"/>
                <a:gd name="T34" fmla="*/ 9 w 2688"/>
                <a:gd name="T35" fmla="*/ 0 h 2755"/>
                <a:gd name="T36" fmla="*/ 7 w 2688"/>
                <a:gd name="T37" fmla="*/ 0 h 2755"/>
                <a:gd name="T38" fmla="*/ 5 w 2688"/>
                <a:gd name="T39" fmla="*/ 1 h 2755"/>
                <a:gd name="T40" fmla="*/ 3 w 2688"/>
                <a:gd name="T41" fmla="*/ 3 h 2755"/>
                <a:gd name="T42" fmla="*/ 2 w 2688"/>
                <a:gd name="T43" fmla="*/ 5 h 2755"/>
                <a:gd name="T44" fmla="*/ 2 w 2688"/>
                <a:gd name="T45" fmla="*/ 5 h 2755"/>
                <a:gd name="T46" fmla="*/ 1 w 2688"/>
                <a:gd name="T47" fmla="*/ 6 h 2755"/>
                <a:gd name="T48" fmla="*/ 0 w 2688"/>
                <a:gd name="T49" fmla="*/ 9 h 2755"/>
                <a:gd name="T50" fmla="*/ 0 w 2688"/>
                <a:gd name="T51" fmla="*/ 12 h 2755"/>
                <a:gd name="T52" fmla="*/ 0 w 2688"/>
                <a:gd name="T53" fmla="*/ 13 h 275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688"/>
                <a:gd name="T82" fmla="*/ 0 h 2755"/>
                <a:gd name="T83" fmla="*/ 2688 w 2688"/>
                <a:gd name="T84" fmla="*/ 2755 h 275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688" h="2755">
                  <a:moveTo>
                    <a:pt x="460" y="2419"/>
                  </a:moveTo>
                  <a:lnTo>
                    <a:pt x="605" y="2533"/>
                  </a:lnTo>
                  <a:lnTo>
                    <a:pt x="923" y="2690"/>
                  </a:lnTo>
                  <a:lnTo>
                    <a:pt x="1264" y="2755"/>
                  </a:lnTo>
                  <a:lnTo>
                    <a:pt x="1608" y="2731"/>
                  </a:lnTo>
                  <a:lnTo>
                    <a:pt x="1937" y="2618"/>
                  </a:lnTo>
                  <a:lnTo>
                    <a:pt x="2231" y="2417"/>
                  </a:lnTo>
                  <a:lnTo>
                    <a:pt x="2361" y="2284"/>
                  </a:lnTo>
                  <a:lnTo>
                    <a:pt x="2470" y="2135"/>
                  </a:lnTo>
                  <a:lnTo>
                    <a:pt x="2624" y="1809"/>
                  </a:lnTo>
                  <a:lnTo>
                    <a:pt x="2688" y="1459"/>
                  </a:lnTo>
                  <a:lnTo>
                    <a:pt x="2664" y="1107"/>
                  </a:lnTo>
                  <a:lnTo>
                    <a:pt x="2553" y="770"/>
                  </a:lnTo>
                  <a:lnTo>
                    <a:pt x="2357" y="468"/>
                  </a:lnTo>
                  <a:lnTo>
                    <a:pt x="2229" y="335"/>
                  </a:lnTo>
                  <a:lnTo>
                    <a:pt x="2082" y="223"/>
                  </a:lnTo>
                  <a:lnTo>
                    <a:pt x="1764" y="65"/>
                  </a:lnTo>
                  <a:lnTo>
                    <a:pt x="1423" y="0"/>
                  </a:lnTo>
                  <a:lnTo>
                    <a:pt x="1079" y="25"/>
                  </a:lnTo>
                  <a:lnTo>
                    <a:pt x="750" y="138"/>
                  </a:lnTo>
                  <a:lnTo>
                    <a:pt x="456" y="339"/>
                  </a:lnTo>
                  <a:lnTo>
                    <a:pt x="327" y="470"/>
                  </a:lnTo>
                  <a:lnTo>
                    <a:pt x="278" y="531"/>
                  </a:lnTo>
                  <a:lnTo>
                    <a:pt x="194" y="654"/>
                  </a:lnTo>
                  <a:lnTo>
                    <a:pt x="70" y="917"/>
                  </a:lnTo>
                  <a:lnTo>
                    <a:pt x="6" y="1207"/>
                  </a:lnTo>
                  <a:lnTo>
                    <a:pt x="0" y="128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40" name="Line 10"/>
            <p:cNvSpPr>
              <a:spLocks noChangeShapeType="1"/>
            </p:cNvSpPr>
            <p:nvPr/>
          </p:nvSpPr>
          <p:spPr bwMode="auto">
            <a:xfrm flipV="1">
              <a:off x="2357" y="2474"/>
              <a:ext cx="87" cy="34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8441" name="Line 11"/>
            <p:cNvSpPr>
              <a:spLocks noChangeShapeType="1"/>
            </p:cNvSpPr>
            <p:nvPr/>
          </p:nvSpPr>
          <p:spPr bwMode="auto">
            <a:xfrm flipH="1">
              <a:off x="2520" y="2505"/>
              <a:ext cx="54" cy="3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8442" name="Line 12"/>
            <p:cNvSpPr>
              <a:spLocks noChangeShapeType="1"/>
            </p:cNvSpPr>
            <p:nvPr/>
          </p:nvSpPr>
          <p:spPr bwMode="auto">
            <a:xfrm>
              <a:off x="2946" y="2759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8443" name="Freeform 13"/>
            <p:cNvSpPr>
              <a:spLocks/>
            </p:cNvSpPr>
            <p:nvPr/>
          </p:nvSpPr>
          <p:spPr bwMode="auto">
            <a:xfrm>
              <a:off x="2509" y="3016"/>
              <a:ext cx="220" cy="281"/>
            </a:xfrm>
            <a:custGeom>
              <a:avLst/>
              <a:gdLst>
                <a:gd name="T0" fmla="*/ 0 w 2753"/>
                <a:gd name="T1" fmla="*/ 14 h 2822"/>
                <a:gd name="T2" fmla="*/ 0 w 2753"/>
                <a:gd name="T3" fmla="*/ 16 h 2822"/>
                <a:gd name="T4" fmla="*/ 1 w 2753"/>
                <a:gd name="T5" fmla="*/ 19 h 2822"/>
                <a:gd name="T6" fmla="*/ 2 w 2753"/>
                <a:gd name="T7" fmla="*/ 23 h 2822"/>
                <a:gd name="T8" fmla="*/ 3 w 2753"/>
                <a:gd name="T9" fmla="*/ 25 h 2822"/>
                <a:gd name="T10" fmla="*/ 5 w 2753"/>
                <a:gd name="T11" fmla="*/ 27 h 2822"/>
                <a:gd name="T12" fmla="*/ 8 w 2753"/>
                <a:gd name="T13" fmla="*/ 28 h 2822"/>
                <a:gd name="T14" fmla="*/ 9 w 2753"/>
                <a:gd name="T15" fmla="*/ 28 h 2822"/>
                <a:gd name="T16" fmla="*/ 10 w 2753"/>
                <a:gd name="T17" fmla="*/ 28 h 2822"/>
                <a:gd name="T18" fmla="*/ 12 w 2753"/>
                <a:gd name="T19" fmla="*/ 27 h 2822"/>
                <a:gd name="T20" fmla="*/ 14 w 2753"/>
                <a:gd name="T21" fmla="*/ 25 h 2822"/>
                <a:gd name="T22" fmla="*/ 16 w 2753"/>
                <a:gd name="T23" fmla="*/ 23 h 2822"/>
                <a:gd name="T24" fmla="*/ 17 w 2753"/>
                <a:gd name="T25" fmla="*/ 20 h 2822"/>
                <a:gd name="T26" fmla="*/ 18 w 2753"/>
                <a:gd name="T27" fmla="*/ 16 h 2822"/>
                <a:gd name="T28" fmla="*/ 18 w 2753"/>
                <a:gd name="T29" fmla="*/ 14 h 2822"/>
                <a:gd name="T30" fmla="*/ 18 w 2753"/>
                <a:gd name="T31" fmla="*/ 12 h 2822"/>
                <a:gd name="T32" fmla="*/ 17 w 2753"/>
                <a:gd name="T33" fmla="*/ 9 h 2822"/>
                <a:gd name="T34" fmla="*/ 16 w 2753"/>
                <a:gd name="T35" fmla="*/ 5 h 2822"/>
                <a:gd name="T36" fmla="*/ 14 w 2753"/>
                <a:gd name="T37" fmla="*/ 3 h 2822"/>
                <a:gd name="T38" fmla="*/ 12 w 2753"/>
                <a:gd name="T39" fmla="*/ 1 h 2822"/>
                <a:gd name="T40" fmla="*/ 10 w 2753"/>
                <a:gd name="T41" fmla="*/ 0 h 2822"/>
                <a:gd name="T42" fmla="*/ 9 w 2753"/>
                <a:gd name="T43" fmla="*/ 0 h 2822"/>
                <a:gd name="T44" fmla="*/ 8 w 2753"/>
                <a:gd name="T45" fmla="*/ 0 h 2822"/>
                <a:gd name="T46" fmla="*/ 7 w 2753"/>
                <a:gd name="T47" fmla="*/ 0 h 2822"/>
                <a:gd name="T48" fmla="*/ 4 w 2753"/>
                <a:gd name="T49" fmla="*/ 2 h 2822"/>
                <a:gd name="T50" fmla="*/ 2 w 2753"/>
                <a:gd name="T51" fmla="*/ 5 h 2822"/>
                <a:gd name="T52" fmla="*/ 2 w 2753"/>
                <a:gd name="T53" fmla="*/ 6 h 282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753"/>
                <a:gd name="T82" fmla="*/ 0 h 2822"/>
                <a:gd name="T83" fmla="*/ 2753 w 2753"/>
                <a:gd name="T84" fmla="*/ 2822 h 2822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753" h="2822">
                  <a:moveTo>
                    <a:pt x="0" y="1406"/>
                  </a:moveTo>
                  <a:lnTo>
                    <a:pt x="11" y="1597"/>
                  </a:lnTo>
                  <a:lnTo>
                    <a:pt x="106" y="1956"/>
                  </a:lnTo>
                  <a:lnTo>
                    <a:pt x="284" y="2268"/>
                  </a:lnTo>
                  <a:lnTo>
                    <a:pt x="532" y="2524"/>
                  </a:lnTo>
                  <a:lnTo>
                    <a:pt x="836" y="2710"/>
                  </a:lnTo>
                  <a:lnTo>
                    <a:pt x="1184" y="2809"/>
                  </a:lnTo>
                  <a:lnTo>
                    <a:pt x="1371" y="2822"/>
                  </a:lnTo>
                  <a:lnTo>
                    <a:pt x="1556" y="2811"/>
                  </a:lnTo>
                  <a:lnTo>
                    <a:pt x="1905" y="2714"/>
                  </a:lnTo>
                  <a:lnTo>
                    <a:pt x="2211" y="2532"/>
                  </a:lnTo>
                  <a:lnTo>
                    <a:pt x="2461" y="2278"/>
                  </a:lnTo>
                  <a:lnTo>
                    <a:pt x="2641" y="1965"/>
                  </a:lnTo>
                  <a:lnTo>
                    <a:pt x="2739" y="1608"/>
                  </a:lnTo>
                  <a:lnTo>
                    <a:pt x="2753" y="1418"/>
                  </a:lnTo>
                  <a:lnTo>
                    <a:pt x="2741" y="1228"/>
                  </a:lnTo>
                  <a:lnTo>
                    <a:pt x="2646" y="870"/>
                  </a:lnTo>
                  <a:lnTo>
                    <a:pt x="2468" y="556"/>
                  </a:lnTo>
                  <a:lnTo>
                    <a:pt x="2220" y="300"/>
                  </a:lnTo>
                  <a:lnTo>
                    <a:pt x="1916" y="115"/>
                  </a:lnTo>
                  <a:lnTo>
                    <a:pt x="1568" y="15"/>
                  </a:lnTo>
                  <a:lnTo>
                    <a:pt x="1383" y="0"/>
                  </a:lnTo>
                  <a:lnTo>
                    <a:pt x="1272" y="5"/>
                  </a:lnTo>
                  <a:lnTo>
                    <a:pt x="1058" y="37"/>
                  </a:lnTo>
                  <a:lnTo>
                    <a:pt x="672" y="195"/>
                  </a:lnTo>
                  <a:lnTo>
                    <a:pt x="348" y="474"/>
                  </a:lnTo>
                  <a:lnTo>
                    <a:pt x="279" y="56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44" name="Freeform 14"/>
            <p:cNvSpPr>
              <a:spLocks/>
            </p:cNvSpPr>
            <p:nvPr/>
          </p:nvSpPr>
          <p:spPr bwMode="auto">
            <a:xfrm>
              <a:off x="2346" y="3191"/>
              <a:ext cx="211" cy="264"/>
            </a:xfrm>
            <a:custGeom>
              <a:avLst/>
              <a:gdLst>
                <a:gd name="T0" fmla="*/ 2 w 2598"/>
                <a:gd name="T1" fmla="*/ 4 h 2649"/>
                <a:gd name="T2" fmla="*/ 2 w 2598"/>
                <a:gd name="T3" fmla="*/ 5 h 2649"/>
                <a:gd name="T4" fmla="*/ 0 w 2598"/>
                <a:gd name="T5" fmla="*/ 8 h 2649"/>
                <a:gd name="T6" fmla="*/ 0 w 2598"/>
                <a:gd name="T7" fmla="*/ 12 h 2649"/>
                <a:gd name="T8" fmla="*/ 0 w 2598"/>
                <a:gd name="T9" fmla="*/ 15 h 2649"/>
                <a:gd name="T10" fmla="*/ 1 w 2598"/>
                <a:gd name="T11" fmla="*/ 18 h 2649"/>
                <a:gd name="T12" fmla="*/ 2 w 2598"/>
                <a:gd name="T13" fmla="*/ 21 h 2649"/>
                <a:gd name="T14" fmla="*/ 3 w 2598"/>
                <a:gd name="T15" fmla="*/ 23 h 2649"/>
                <a:gd name="T16" fmla="*/ 4 w 2598"/>
                <a:gd name="T17" fmla="*/ 24 h 2649"/>
                <a:gd name="T18" fmla="*/ 6 w 2598"/>
                <a:gd name="T19" fmla="*/ 26 h 2649"/>
                <a:gd name="T20" fmla="*/ 8 w 2598"/>
                <a:gd name="T21" fmla="*/ 26 h 2649"/>
                <a:gd name="T22" fmla="*/ 10 w 2598"/>
                <a:gd name="T23" fmla="*/ 26 h 2649"/>
                <a:gd name="T24" fmla="*/ 12 w 2598"/>
                <a:gd name="T25" fmla="*/ 25 h 2649"/>
                <a:gd name="T26" fmla="*/ 14 w 2598"/>
                <a:gd name="T27" fmla="*/ 23 h 2649"/>
                <a:gd name="T28" fmla="*/ 15 w 2598"/>
                <a:gd name="T29" fmla="*/ 22 h 2649"/>
                <a:gd name="T30" fmla="*/ 16 w 2598"/>
                <a:gd name="T31" fmla="*/ 21 h 2649"/>
                <a:gd name="T32" fmla="*/ 17 w 2598"/>
                <a:gd name="T33" fmla="*/ 18 h 2649"/>
                <a:gd name="T34" fmla="*/ 17 w 2598"/>
                <a:gd name="T35" fmla="*/ 14 h 2649"/>
                <a:gd name="T36" fmla="*/ 17 w 2598"/>
                <a:gd name="T37" fmla="*/ 11 h 2649"/>
                <a:gd name="T38" fmla="*/ 16 w 2598"/>
                <a:gd name="T39" fmla="*/ 8 h 2649"/>
                <a:gd name="T40" fmla="*/ 15 w 2598"/>
                <a:gd name="T41" fmla="*/ 5 h 2649"/>
                <a:gd name="T42" fmla="*/ 15 w 2598"/>
                <a:gd name="T43" fmla="*/ 3 h 2649"/>
                <a:gd name="T44" fmla="*/ 14 w 2598"/>
                <a:gd name="T45" fmla="*/ 3 h 2649"/>
                <a:gd name="T46" fmla="*/ 14 w 2598"/>
                <a:gd name="T47" fmla="*/ 2 h 2649"/>
                <a:gd name="T48" fmla="*/ 12 w 2598"/>
                <a:gd name="T49" fmla="*/ 1 h 2649"/>
                <a:gd name="T50" fmla="*/ 11 w 2598"/>
                <a:gd name="T51" fmla="*/ 0 h 2649"/>
                <a:gd name="T52" fmla="*/ 10 w 2598"/>
                <a:gd name="T53" fmla="*/ 0 h 26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598"/>
                <a:gd name="T82" fmla="*/ 0 h 2649"/>
                <a:gd name="T83" fmla="*/ 2598 w 2598"/>
                <a:gd name="T84" fmla="*/ 2649 h 264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598" h="2649">
                  <a:moveTo>
                    <a:pt x="351" y="394"/>
                  </a:moveTo>
                  <a:lnTo>
                    <a:pt x="237" y="535"/>
                  </a:lnTo>
                  <a:lnTo>
                    <a:pt x="76" y="845"/>
                  </a:lnTo>
                  <a:lnTo>
                    <a:pt x="0" y="1181"/>
                  </a:lnTo>
                  <a:lnTo>
                    <a:pt x="8" y="1523"/>
                  </a:lnTo>
                  <a:lnTo>
                    <a:pt x="102" y="1854"/>
                  </a:lnTo>
                  <a:lnTo>
                    <a:pt x="279" y="2156"/>
                  </a:lnTo>
                  <a:lnTo>
                    <a:pt x="400" y="2289"/>
                  </a:lnTo>
                  <a:lnTo>
                    <a:pt x="536" y="2406"/>
                  </a:lnTo>
                  <a:lnTo>
                    <a:pt x="839" y="2571"/>
                  </a:lnTo>
                  <a:lnTo>
                    <a:pt x="1166" y="2649"/>
                  </a:lnTo>
                  <a:lnTo>
                    <a:pt x="1500" y="2640"/>
                  </a:lnTo>
                  <a:lnTo>
                    <a:pt x="1823" y="2544"/>
                  </a:lnTo>
                  <a:lnTo>
                    <a:pt x="2118" y="2362"/>
                  </a:lnTo>
                  <a:lnTo>
                    <a:pt x="2249" y="2239"/>
                  </a:lnTo>
                  <a:lnTo>
                    <a:pt x="2362" y="2099"/>
                  </a:lnTo>
                  <a:lnTo>
                    <a:pt x="2523" y="1788"/>
                  </a:lnTo>
                  <a:lnTo>
                    <a:pt x="2598" y="1453"/>
                  </a:lnTo>
                  <a:lnTo>
                    <a:pt x="2590" y="1110"/>
                  </a:lnTo>
                  <a:lnTo>
                    <a:pt x="2496" y="780"/>
                  </a:lnTo>
                  <a:lnTo>
                    <a:pt x="2318" y="478"/>
                  </a:lnTo>
                  <a:lnTo>
                    <a:pt x="2199" y="344"/>
                  </a:lnTo>
                  <a:lnTo>
                    <a:pt x="2151" y="300"/>
                  </a:lnTo>
                  <a:lnTo>
                    <a:pt x="2053" y="220"/>
                  </a:lnTo>
                  <a:lnTo>
                    <a:pt x="1843" y="95"/>
                  </a:lnTo>
                  <a:lnTo>
                    <a:pt x="1608" y="15"/>
                  </a:lnTo>
                  <a:lnTo>
                    <a:pt x="1546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45" name="Freeform 15"/>
            <p:cNvSpPr>
              <a:spLocks/>
            </p:cNvSpPr>
            <p:nvPr/>
          </p:nvSpPr>
          <p:spPr bwMode="auto">
            <a:xfrm>
              <a:off x="2329" y="2757"/>
              <a:ext cx="34" cy="86"/>
            </a:xfrm>
            <a:custGeom>
              <a:avLst/>
              <a:gdLst>
                <a:gd name="T0" fmla="*/ 3 w 433"/>
                <a:gd name="T1" fmla="*/ 9 h 865"/>
                <a:gd name="T2" fmla="*/ 2 w 433"/>
                <a:gd name="T3" fmla="*/ 6 h 865"/>
                <a:gd name="T4" fmla="*/ 1 w 433"/>
                <a:gd name="T5" fmla="*/ 2 h 865"/>
                <a:gd name="T6" fmla="*/ 0 w 433"/>
                <a:gd name="T7" fmla="*/ 0 h 8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3"/>
                <a:gd name="T13" fmla="*/ 0 h 865"/>
                <a:gd name="T14" fmla="*/ 433 w 433"/>
                <a:gd name="T15" fmla="*/ 865 h 8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3" h="865">
                  <a:moveTo>
                    <a:pt x="433" y="865"/>
                  </a:moveTo>
                  <a:lnTo>
                    <a:pt x="370" y="624"/>
                  </a:lnTo>
                  <a:lnTo>
                    <a:pt x="162" y="189"/>
                  </a:lnTo>
                  <a:lnTo>
                    <a:pt x="0" y="0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46" name="Freeform 16"/>
            <p:cNvSpPr>
              <a:spLocks/>
            </p:cNvSpPr>
            <p:nvPr/>
          </p:nvSpPr>
          <p:spPr bwMode="auto">
            <a:xfrm>
              <a:off x="2189" y="2695"/>
              <a:ext cx="76" cy="10"/>
            </a:xfrm>
            <a:custGeom>
              <a:avLst/>
              <a:gdLst>
                <a:gd name="T0" fmla="*/ 6 w 945"/>
                <a:gd name="T1" fmla="*/ 1 h 101"/>
                <a:gd name="T2" fmla="*/ 5 w 945"/>
                <a:gd name="T3" fmla="*/ 0 h 101"/>
                <a:gd name="T4" fmla="*/ 2 w 945"/>
                <a:gd name="T5" fmla="*/ 0 h 101"/>
                <a:gd name="T6" fmla="*/ 0 w 945"/>
                <a:gd name="T7" fmla="*/ 0 h 101"/>
                <a:gd name="T8" fmla="*/ 0 w 945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5"/>
                <a:gd name="T16" fmla="*/ 0 h 101"/>
                <a:gd name="T17" fmla="*/ 945 w 945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5" h="101">
                  <a:moveTo>
                    <a:pt x="945" y="101"/>
                  </a:moveTo>
                  <a:lnTo>
                    <a:pt x="777" y="38"/>
                  </a:lnTo>
                  <a:lnTo>
                    <a:pt x="306" y="0"/>
                  </a:lnTo>
                  <a:lnTo>
                    <a:pt x="65" y="30"/>
                  </a:lnTo>
                  <a:lnTo>
                    <a:pt x="0" y="48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47" name="Freeform 17"/>
            <p:cNvSpPr>
              <a:spLocks/>
            </p:cNvSpPr>
            <p:nvPr/>
          </p:nvSpPr>
          <p:spPr bwMode="auto">
            <a:xfrm>
              <a:off x="2083" y="2747"/>
              <a:ext cx="39" cy="83"/>
            </a:xfrm>
            <a:custGeom>
              <a:avLst/>
              <a:gdLst>
                <a:gd name="T0" fmla="*/ 3 w 490"/>
                <a:gd name="T1" fmla="*/ 0 h 831"/>
                <a:gd name="T2" fmla="*/ 2 w 490"/>
                <a:gd name="T3" fmla="*/ 1 h 831"/>
                <a:gd name="T4" fmla="*/ 1 w 490"/>
                <a:gd name="T5" fmla="*/ 5 h 831"/>
                <a:gd name="T6" fmla="*/ 0 w 490"/>
                <a:gd name="T7" fmla="*/ 8 h 8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0"/>
                <a:gd name="T13" fmla="*/ 0 h 831"/>
                <a:gd name="T14" fmla="*/ 490 w 490"/>
                <a:gd name="T15" fmla="*/ 831 h 8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0" h="831">
                  <a:moveTo>
                    <a:pt x="490" y="0"/>
                  </a:moveTo>
                  <a:lnTo>
                    <a:pt x="377" y="101"/>
                  </a:lnTo>
                  <a:lnTo>
                    <a:pt x="119" y="491"/>
                  </a:lnTo>
                  <a:lnTo>
                    <a:pt x="0" y="831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48" name="Freeform 18"/>
            <p:cNvSpPr>
              <a:spLocks/>
            </p:cNvSpPr>
            <p:nvPr/>
          </p:nvSpPr>
          <p:spPr bwMode="auto">
            <a:xfrm>
              <a:off x="2081" y="2926"/>
              <a:ext cx="39" cy="85"/>
            </a:xfrm>
            <a:custGeom>
              <a:avLst/>
              <a:gdLst>
                <a:gd name="T0" fmla="*/ 0 w 479"/>
                <a:gd name="T1" fmla="*/ 0 h 842"/>
                <a:gd name="T2" fmla="*/ 0 w 479"/>
                <a:gd name="T3" fmla="*/ 1 h 842"/>
                <a:gd name="T4" fmla="*/ 1 w 479"/>
                <a:gd name="T5" fmla="*/ 5 h 842"/>
                <a:gd name="T6" fmla="*/ 3 w 479"/>
                <a:gd name="T7" fmla="*/ 9 h 8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9"/>
                <a:gd name="T13" fmla="*/ 0 h 842"/>
                <a:gd name="T14" fmla="*/ 479 w 479"/>
                <a:gd name="T15" fmla="*/ 842 h 8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9" h="842">
                  <a:moveTo>
                    <a:pt x="0" y="0"/>
                  </a:moveTo>
                  <a:lnTo>
                    <a:pt x="24" y="97"/>
                  </a:lnTo>
                  <a:lnTo>
                    <a:pt x="216" y="513"/>
                  </a:lnTo>
                  <a:lnTo>
                    <a:pt x="479" y="842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49" name="Freeform 19"/>
            <p:cNvSpPr>
              <a:spLocks/>
            </p:cNvSpPr>
            <p:nvPr/>
          </p:nvSpPr>
          <p:spPr bwMode="auto">
            <a:xfrm>
              <a:off x="2112" y="3018"/>
              <a:ext cx="92" cy="93"/>
            </a:xfrm>
            <a:custGeom>
              <a:avLst/>
              <a:gdLst>
                <a:gd name="T0" fmla="*/ 11 w 779"/>
                <a:gd name="T1" fmla="*/ 0 h 296"/>
                <a:gd name="T2" fmla="*/ 8 w 779"/>
                <a:gd name="T3" fmla="*/ 4 h 296"/>
                <a:gd name="T4" fmla="*/ 1 w 779"/>
                <a:gd name="T5" fmla="*/ 22 h 296"/>
                <a:gd name="T6" fmla="*/ 0 w 779"/>
                <a:gd name="T7" fmla="*/ 29 h 2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79"/>
                <a:gd name="T13" fmla="*/ 0 h 296"/>
                <a:gd name="T14" fmla="*/ 779 w 779"/>
                <a:gd name="T15" fmla="*/ 296 h 2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79" h="296">
                  <a:moveTo>
                    <a:pt x="779" y="0"/>
                  </a:moveTo>
                  <a:lnTo>
                    <a:pt x="538" y="44"/>
                  </a:lnTo>
                  <a:lnTo>
                    <a:pt x="97" y="222"/>
                  </a:lnTo>
                  <a:lnTo>
                    <a:pt x="0" y="296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50" name="Freeform 20"/>
            <p:cNvSpPr>
              <a:spLocks/>
            </p:cNvSpPr>
            <p:nvPr/>
          </p:nvSpPr>
          <p:spPr bwMode="auto">
            <a:xfrm>
              <a:off x="2060" y="3157"/>
              <a:ext cx="19" cy="80"/>
            </a:xfrm>
            <a:custGeom>
              <a:avLst/>
              <a:gdLst>
                <a:gd name="T0" fmla="*/ 1 w 245"/>
                <a:gd name="T1" fmla="*/ 0 h 816"/>
                <a:gd name="T2" fmla="*/ 0 w 245"/>
                <a:gd name="T3" fmla="*/ 4 h 816"/>
                <a:gd name="T4" fmla="*/ 0 w 245"/>
                <a:gd name="T5" fmla="*/ 8 h 816"/>
                <a:gd name="T6" fmla="*/ 0 60000 65536"/>
                <a:gd name="T7" fmla="*/ 0 60000 65536"/>
                <a:gd name="T8" fmla="*/ 0 60000 65536"/>
                <a:gd name="T9" fmla="*/ 0 w 245"/>
                <a:gd name="T10" fmla="*/ 0 h 816"/>
                <a:gd name="T11" fmla="*/ 245 w 245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5" h="816">
                  <a:moveTo>
                    <a:pt x="245" y="0"/>
                  </a:moveTo>
                  <a:lnTo>
                    <a:pt x="69" y="402"/>
                  </a:lnTo>
                  <a:lnTo>
                    <a:pt x="0" y="816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51" name="Freeform 21"/>
            <p:cNvSpPr>
              <a:spLocks/>
            </p:cNvSpPr>
            <p:nvPr/>
          </p:nvSpPr>
          <p:spPr bwMode="auto">
            <a:xfrm>
              <a:off x="2072" y="3322"/>
              <a:ext cx="38" cy="67"/>
            </a:xfrm>
            <a:custGeom>
              <a:avLst/>
              <a:gdLst>
                <a:gd name="T0" fmla="*/ 0 w 490"/>
                <a:gd name="T1" fmla="*/ 0 h 683"/>
                <a:gd name="T2" fmla="*/ 0 w 490"/>
                <a:gd name="T3" fmla="*/ 2 h 683"/>
                <a:gd name="T4" fmla="*/ 2 w 490"/>
                <a:gd name="T5" fmla="*/ 5 h 683"/>
                <a:gd name="T6" fmla="*/ 3 w 490"/>
                <a:gd name="T7" fmla="*/ 7 h 6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0"/>
                <a:gd name="T13" fmla="*/ 0 h 683"/>
                <a:gd name="T14" fmla="*/ 490 w 490"/>
                <a:gd name="T15" fmla="*/ 683 h 6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0" h="683">
                  <a:moveTo>
                    <a:pt x="0" y="0"/>
                  </a:moveTo>
                  <a:lnTo>
                    <a:pt x="69" y="180"/>
                  </a:lnTo>
                  <a:lnTo>
                    <a:pt x="345" y="563"/>
                  </a:lnTo>
                  <a:lnTo>
                    <a:pt x="490" y="683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52" name="Freeform 22"/>
            <p:cNvSpPr>
              <a:spLocks/>
            </p:cNvSpPr>
            <p:nvPr/>
          </p:nvSpPr>
          <p:spPr bwMode="auto">
            <a:xfrm>
              <a:off x="2170" y="3428"/>
              <a:ext cx="67" cy="7"/>
            </a:xfrm>
            <a:custGeom>
              <a:avLst/>
              <a:gdLst>
                <a:gd name="T0" fmla="*/ 0 w 831"/>
                <a:gd name="T1" fmla="*/ 0 h 63"/>
                <a:gd name="T2" fmla="*/ 2 w 831"/>
                <a:gd name="T3" fmla="*/ 1 h 63"/>
                <a:gd name="T4" fmla="*/ 4 w 831"/>
                <a:gd name="T5" fmla="*/ 1 h 63"/>
                <a:gd name="T6" fmla="*/ 5 w 831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1"/>
                <a:gd name="T13" fmla="*/ 0 h 63"/>
                <a:gd name="T14" fmla="*/ 831 w 831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1" h="63">
                  <a:moveTo>
                    <a:pt x="0" y="0"/>
                  </a:moveTo>
                  <a:lnTo>
                    <a:pt x="370" y="63"/>
                  </a:lnTo>
                  <a:lnTo>
                    <a:pt x="615" y="53"/>
                  </a:lnTo>
                  <a:lnTo>
                    <a:pt x="831" y="17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8453" name="Freeform 23"/>
            <p:cNvSpPr>
              <a:spLocks/>
            </p:cNvSpPr>
            <p:nvPr/>
          </p:nvSpPr>
          <p:spPr bwMode="auto">
            <a:xfrm>
              <a:off x="2286" y="3316"/>
              <a:ext cx="39" cy="68"/>
            </a:xfrm>
            <a:custGeom>
              <a:avLst/>
              <a:gdLst>
                <a:gd name="T0" fmla="*/ 0 w 498"/>
                <a:gd name="T1" fmla="*/ 7 h 683"/>
                <a:gd name="T2" fmla="*/ 0 w 498"/>
                <a:gd name="T3" fmla="*/ 6 h 683"/>
                <a:gd name="T4" fmla="*/ 2 w 498"/>
                <a:gd name="T5" fmla="*/ 3 h 683"/>
                <a:gd name="T6" fmla="*/ 3 w 498"/>
                <a:gd name="T7" fmla="*/ 0 h 6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8"/>
                <a:gd name="T13" fmla="*/ 0 h 683"/>
                <a:gd name="T14" fmla="*/ 498 w 498"/>
                <a:gd name="T15" fmla="*/ 683 h 6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8" h="683">
                  <a:moveTo>
                    <a:pt x="0" y="683"/>
                  </a:moveTo>
                  <a:lnTo>
                    <a:pt x="39" y="655"/>
                  </a:lnTo>
                  <a:lnTo>
                    <a:pt x="328" y="326"/>
                  </a:lnTo>
                  <a:lnTo>
                    <a:pt x="498" y="0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7" name="Text Box 5"/>
          <p:cNvSpPr txBox="1">
            <a:spLocks noChangeArrowheads="1"/>
          </p:cNvSpPr>
          <p:nvPr/>
        </p:nvSpPr>
        <p:spPr bwMode="auto">
          <a:xfrm>
            <a:off x="479425" y="192088"/>
            <a:ext cx="7918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>
                <a:solidFill>
                  <a:schemeClr val="bg1"/>
                </a:solidFill>
              </a:rPr>
              <a:t>Huidige stand van zaken</a:t>
            </a:r>
          </a:p>
        </p:txBody>
      </p:sp>
      <p:sp>
        <p:nvSpPr>
          <p:cNvPr id="1103886" name="Rectangle 14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nl-NL" sz="2400" smtClean="0"/>
              <a:t>Inhalatiecorticosteroïden hebben een effect op het voorkomen van exacerbaties bij patiënten met ernstig COPD (Gold III-IV)</a:t>
            </a:r>
          </a:p>
          <a:p>
            <a:r>
              <a:rPr lang="nl-NL" sz="2400" smtClean="0"/>
              <a:t>Een vermindering van het aantal exacerbaties door inhalatiecorticosteroïden bij patiënten met matig COPD (Gold II) is niet overtuigend aangetoond</a:t>
            </a:r>
          </a:p>
          <a:p>
            <a:r>
              <a:rPr lang="nl-NL" sz="2400" smtClean="0"/>
              <a:t>Bij patiënten met 2 of meer exacerbaties per jaar dient een proefbehandeling met inhalatiecorticosteroïden te worden overwogen</a:t>
            </a:r>
          </a:p>
          <a:p>
            <a:endParaRPr lang="nl-NL" sz="2400" smtClean="0"/>
          </a:p>
          <a:p>
            <a:pPr>
              <a:buFont typeface="Wingdings" pitchFamily="2" charset="2"/>
              <a:buNone/>
            </a:pPr>
            <a:r>
              <a:rPr lang="nl-NL" sz="2400" smtClean="0"/>
              <a:t>	(Bron: NHG standaard COPD 2007)</a:t>
            </a:r>
          </a:p>
          <a:p>
            <a:endParaRPr lang="nl-NL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03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387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56"/>
          <p:cNvSpPr>
            <a:spLocks noChangeArrowheads="1"/>
          </p:cNvSpPr>
          <p:nvPr/>
        </p:nvSpPr>
        <p:spPr bwMode="auto">
          <a:xfrm>
            <a:off x="385763" y="1736725"/>
            <a:ext cx="8015287" cy="4803775"/>
          </a:xfrm>
          <a:prstGeom prst="rect">
            <a:avLst/>
          </a:prstGeom>
          <a:solidFill>
            <a:schemeClr val="hlink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63600" y="0"/>
            <a:ext cx="7604125" cy="1052513"/>
          </a:xfrm>
        </p:spPr>
        <p:txBody>
          <a:bodyPr/>
          <a:lstStyle/>
          <a:p>
            <a:pPr eaLnBrk="1" hangingPunct="1"/>
            <a:r>
              <a:rPr lang="nl-NL" smtClean="0">
                <a:solidFill>
                  <a:schemeClr val="bg1"/>
                </a:solidFill>
              </a:rPr>
              <a:t>GLUCOLD Studie design</a:t>
            </a:r>
            <a:endParaRPr lang="en-US" smtClean="0">
              <a:solidFill>
                <a:schemeClr val="bg1"/>
              </a:solidFill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276600" y="2060575"/>
            <a:ext cx="2505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>
                <a:solidFill>
                  <a:srgbClr val="00CCFF"/>
                </a:solidFill>
              </a:rPr>
              <a:t>FP (500 </a:t>
            </a:r>
            <a:r>
              <a:rPr lang="el-GR">
                <a:solidFill>
                  <a:srgbClr val="00CCFF"/>
                </a:solidFill>
                <a:cs typeface="Arial" charset="0"/>
              </a:rPr>
              <a:t>μ</a:t>
            </a:r>
            <a:r>
              <a:rPr lang="nl-NL">
                <a:solidFill>
                  <a:srgbClr val="00CCFF"/>
                </a:solidFill>
                <a:cs typeface="Arial" charset="0"/>
              </a:rPr>
              <a:t>g bid)</a:t>
            </a:r>
            <a:endParaRPr lang="el-GR" b="1">
              <a:solidFill>
                <a:srgbClr val="00CCFF"/>
              </a:solidFill>
              <a:cs typeface="Arial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634288" y="2300288"/>
            <a:ext cx="1041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n = 25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862263" y="2476500"/>
            <a:ext cx="470217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1293813" y="4159250"/>
            <a:ext cx="62706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1295400" y="5829300"/>
            <a:ext cx="62706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2862263" y="3317875"/>
            <a:ext cx="4681537" cy="31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1612900" y="28908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1612900" y="2890838"/>
            <a:ext cx="928688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V="1">
            <a:off x="2541588" y="2476500"/>
            <a:ext cx="320675" cy="4143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2541588" y="2890838"/>
            <a:ext cx="320675" cy="4270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1293813" y="2890838"/>
            <a:ext cx="319087" cy="12684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V="1">
            <a:off x="1293813" y="5703888"/>
            <a:ext cx="0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V="1">
            <a:off x="2541588" y="5703888"/>
            <a:ext cx="1587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V="1">
            <a:off x="3790950" y="5703888"/>
            <a:ext cx="0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V="1">
            <a:off x="5053013" y="5703888"/>
            <a:ext cx="0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V="1">
            <a:off x="6302375" y="5703888"/>
            <a:ext cx="0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499" name="Line 19"/>
          <p:cNvSpPr>
            <a:spLocks noChangeShapeType="1"/>
          </p:cNvSpPr>
          <p:nvPr/>
        </p:nvSpPr>
        <p:spPr bwMode="auto">
          <a:xfrm flipV="1">
            <a:off x="7564438" y="5703888"/>
            <a:ext cx="0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3276600" y="2924175"/>
            <a:ext cx="2551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b="1">
                <a:solidFill>
                  <a:schemeClr val="bg1"/>
                </a:solidFill>
              </a:rPr>
              <a:t>Placebo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1404938" y="3789363"/>
            <a:ext cx="2014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b="1">
                <a:solidFill>
                  <a:schemeClr val="bg1"/>
                </a:solidFill>
              </a:rPr>
              <a:t>Placebo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1838325" y="4537075"/>
            <a:ext cx="6051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nl-NL" b="1">
                <a:solidFill>
                  <a:srgbClr val="E04804"/>
                </a:solidFill>
              </a:rPr>
              <a:t>  SFC (</a:t>
            </a:r>
            <a:r>
              <a:rPr lang="nl-NL">
                <a:solidFill>
                  <a:srgbClr val="E04804"/>
                </a:solidFill>
              </a:rPr>
              <a:t>500/ 50 </a:t>
            </a:r>
            <a:r>
              <a:rPr lang="el-GR">
                <a:solidFill>
                  <a:srgbClr val="E04804"/>
                </a:solidFill>
                <a:cs typeface="Arial" charset="0"/>
              </a:rPr>
              <a:t>μ</a:t>
            </a:r>
            <a:r>
              <a:rPr lang="nl-NL">
                <a:solidFill>
                  <a:srgbClr val="E04804"/>
                </a:solidFill>
                <a:cs typeface="Arial" charset="0"/>
              </a:rPr>
              <a:t>g bid)</a:t>
            </a:r>
            <a:endParaRPr lang="el-GR" b="1">
              <a:solidFill>
                <a:srgbClr val="E04804"/>
              </a:solidFill>
              <a:cs typeface="Arial" charset="0"/>
            </a:endParaRPr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 flipH="1">
            <a:off x="1612900" y="4987925"/>
            <a:ext cx="59309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1293813" y="4159250"/>
            <a:ext cx="319087" cy="8286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7634288" y="3092450"/>
            <a:ext cx="1041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n = 25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7596188" y="3933825"/>
            <a:ext cx="866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n = 25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7596188" y="4821238"/>
            <a:ext cx="866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n = 25</a:t>
            </a:r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1162050" y="5322888"/>
            <a:ext cx="320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2425700" y="5322888"/>
            <a:ext cx="317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3614738" y="5322888"/>
            <a:ext cx="423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4864100" y="5322888"/>
            <a:ext cx="469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18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6111875" y="5322888"/>
            <a:ext cx="441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24</a:t>
            </a:r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7343775" y="5322888"/>
            <a:ext cx="536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3635375" y="6073775"/>
            <a:ext cx="1282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>
                <a:solidFill>
                  <a:schemeClr val="bg1"/>
                </a:solidFill>
              </a:rPr>
              <a:t>Months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704975" y="25273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b="1">
                <a:solidFill>
                  <a:srgbClr val="00CCFF"/>
                </a:solidFill>
              </a:rPr>
              <a:t>FP</a:t>
            </a:r>
          </a:p>
        </p:txBody>
      </p:sp>
      <p:sp>
        <p:nvSpPr>
          <p:cNvPr id="20516" name="Line 36"/>
          <p:cNvSpPr>
            <a:spLocks noChangeShapeType="1"/>
          </p:cNvSpPr>
          <p:nvPr/>
        </p:nvSpPr>
        <p:spPr bwMode="auto">
          <a:xfrm flipV="1">
            <a:off x="1905000" y="5703888"/>
            <a:ext cx="1588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517" name="Line 37"/>
          <p:cNvSpPr>
            <a:spLocks noChangeShapeType="1"/>
          </p:cNvSpPr>
          <p:nvPr/>
        </p:nvSpPr>
        <p:spPr bwMode="auto">
          <a:xfrm flipV="1">
            <a:off x="3198813" y="5703888"/>
            <a:ext cx="1587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518" name="Line 38"/>
          <p:cNvSpPr>
            <a:spLocks noChangeShapeType="1"/>
          </p:cNvSpPr>
          <p:nvPr/>
        </p:nvSpPr>
        <p:spPr bwMode="auto">
          <a:xfrm flipV="1">
            <a:off x="4419600" y="5703888"/>
            <a:ext cx="1588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519" name="Line 39"/>
          <p:cNvSpPr>
            <a:spLocks noChangeShapeType="1"/>
          </p:cNvSpPr>
          <p:nvPr/>
        </p:nvSpPr>
        <p:spPr bwMode="auto">
          <a:xfrm flipV="1">
            <a:off x="5638800" y="5703888"/>
            <a:ext cx="1588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1752600" y="5322888"/>
            <a:ext cx="320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0521" name="Text Box 41"/>
          <p:cNvSpPr txBox="1">
            <a:spLocks noChangeArrowheads="1"/>
          </p:cNvSpPr>
          <p:nvPr/>
        </p:nvSpPr>
        <p:spPr bwMode="auto">
          <a:xfrm>
            <a:off x="3048000" y="5322888"/>
            <a:ext cx="320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20522" name="Text Box 42"/>
          <p:cNvSpPr txBox="1">
            <a:spLocks noChangeArrowheads="1"/>
          </p:cNvSpPr>
          <p:nvPr/>
        </p:nvSpPr>
        <p:spPr bwMode="auto">
          <a:xfrm>
            <a:off x="4191000" y="5322888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20523" name="Text Box 43"/>
          <p:cNvSpPr txBox="1">
            <a:spLocks noChangeArrowheads="1"/>
          </p:cNvSpPr>
          <p:nvPr/>
        </p:nvSpPr>
        <p:spPr bwMode="auto">
          <a:xfrm>
            <a:off x="5473700" y="5322888"/>
            <a:ext cx="4699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21</a:t>
            </a:r>
          </a:p>
        </p:txBody>
      </p:sp>
      <p:sp>
        <p:nvSpPr>
          <p:cNvPr id="20524" name="Text Box 44"/>
          <p:cNvSpPr txBox="1">
            <a:spLocks noChangeArrowheads="1"/>
          </p:cNvSpPr>
          <p:nvPr/>
        </p:nvSpPr>
        <p:spPr bwMode="auto">
          <a:xfrm>
            <a:off x="6721475" y="5322888"/>
            <a:ext cx="441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nl-NL" sz="1600" b="1">
                <a:solidFill>
                  <a:schemeClr val="bg1"/>
                </a:solidFill>
              </a:rPr>
              <a:t>27</a:t>
            </a:r>
          </a:p>
        </p:txBody>
      </p:sp>
      <p:sp>
        <p:nvSpPr>
          <p:cNvPr id="20525" name="Line 45"/>
          <p:cNvSpPr>
            <a:spLocks noChangeShapeType="1"/>
          </p:cNvSpPr>
          <p:nvPr/>
        </p:nvSpPr>
        <p:spPr bwMode="auto">
          <a:xfrm flipV="1">
            <a:off x="6858000" y="5703888"/>
            <a:ext cx="0" cy="1428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20526" name="Oval 46"/>
          <p:cNvSpPr>
            <a:spLocks noChangeArrowheads="1"/>
          </p:cNvSpPr>
          <p:nvPr/>
        </p:nvSpPr>
        <p:spPr bwMode="auto">
          <a:xfrm>
            <a:off x="1187450" y="5949950"/>
            <a:ext cx="217488" cy="215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FF505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20527" name="Oval 47"/>
          <p:cNvSpPr>
            <a:spLocks noChangeArrowheads="1"/>
          </p:cNvSpPr>
          <p:nvPr/>
        </p:nvSpPr>
        <p:spPr bwMode="auto">
          <a:xfrm>
            <a:off x="2411413" y="5949950"/>
            <a:ext cx="217487" cy="215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FF505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20528" name="Oval 48"/>
          <p:cNvSpPr>
            <a:spLocks noChangeArrowheads="1"/>
          </p:cNvSpPr>
          <p:nvPr/>
        </p:nvSpPr>
        <p:spPr bwMode="auto">
          <a:xfrm>
            <a:off x="7450138" y="5949950"/>
            <a:ext cx="217487" cy="215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FF505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065009" name="Line 49"/>
          <p:cNvSpPr>
            <a:spLocks noChangeShapeType="1"/>
          </p:cNvSpPr>
          <p:nvPr/>
        </p:nvSpPr>
        <p:spPr bwMode="auto">
          <a:xfrm>
            <a:off x="2505075" y="1916113"/>
            <a:ext cx="71438" cy="338455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20530" name="Rectangle 50"/>
          <p:cNvSpPr>
            <a:spLocks noChangeArrowheads="1"/>
          </p:cNvSpPr>
          <p:nvPr/>
        </p:nvSpPr>
        <p:spPr bwMode="auto">
          <a:xfrm>
            <a:off x="447675" y="1544638"/>
            <a:ext cx="8310563" cy="49990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20531" name="Rectangle 51"/>
          <p:cNvSpPr>
            <a:spLocks noChangeArrowheads="1"/>
          </p:cNvSpPr>
          <p:nvPr/>
        </p:nvSpPr>
        <p:spPr bwMode="auto">
          <a:xfrm>
            <a:off x="549275" y="1362075"/>
            <a:ext cx="914400" cy="914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20532" name="Rectangle 52"/>
          <p:cNvSpPr>
            <a:spLocks noChangeArrowheads="1"/>
          </p:cNvSpPr>
          <p:nvPr/>
        </p:nvSpPr>
        <p:spPr bwMode="auto">
          <a:xfrm>
            <a:off x="538163" y="1401763"/>
            <a:ext cx="914400" cy="914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20533" name="Rectangle 53"/>
          <p:cNvSpPr>
            <a:spLocks noChangeArrowheads="1"/>
          </p:cNvSpPr>
          <p:nvPr/>
        </p:nvSpPr>
        <p:spPr bwMode="auto">
          <a:xfrm>
            <a:off x="254000" y="6492875"/>
            <a:ext cx="914400" cy="914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20534" name="Rectangle 54"/>
          <p:cNvSpPr>
            <a:spLocks noChangeArrowheads="1"/>
          </p:cNvSpPr>
          <p:nvPr/>
        </p:nvSpPr>
        <p:spPr bwMode="auto">
          <a:xfrm>
            <a:off x="466725" y="1422400"/>
            <a:ext cx="8270875" cy="50895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20535" name="Rectangle 55"/>
          <p:cNvSpPr>
            <a:spLocks noChangeArrowheads="1"/>
          </p:cNvSpPr>
          <p:nvPr/>
        </p:nvSpPr>
        <p:spPr bwMode="auto">
          <a:xfrm>
            <a:off x="528638" y="1290638"/>
            <a:ext cx="1879600" cy="711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6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1" name="Rectangle 2"/>
          <p:cNvSpPr>
            <a:spLocks noGrp="1" noChangeArrowheads="1"/>
          </p:cNvSpPr>
          <p:nvPr>
            <p:ph type="title"/>
          </p:nvPr>
        </p:nvSpPr>
        <p:spPr>
          <a:xfrm>
            <a:off x="673100" y="115888"/>
            <a:ext cx="80137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GLUCOLD</a:t>
            </a:r>
            <a:br>
              <a:rPr lang="en-US" smtClean="0">
                <a:solidFill>
                  <a:schemeClr val="bg1"/>
                </a:solidFill>
              </a:rPr>
            </a:br>
            <a:r>
              <a:rPr lang="en-US" smtClean="0">
                <a:solidFill>
                  <a:schemeClr val="bg1"/>
                </a:solidFill>
              </a:rPr>
              <a:t>baseline patiënten</a:t>
            </a:r>
          </a:p>
        </p:txBody>
      </p:sp>
      <p:sp>
        <p:nvSpPr>
          <p:cNvPr id="1105922" name="Rectangle 3"/>
          <p:cNvSpPr>
            <a:spLocks noChangeArrowheads="1"/>
          </p:cNvSpPr>
          <p:nvPr/>
        </p:nvSpPr>
        <p:spPr bwMode="auto">
          <a:xfrm>
            <a:off x="1536700" y="96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nl-NL"/>
          </a:p>
        </p:txBody>
      </p:sp>
      <p:sp>
        <p:nvSpPr>
          <p:cNvPr id="1105923" name="Rectangle 4"/>
          <p:cNvSpPr>
            <a:spLocks noChangeArrowheads="1"/>
          </p:cNvSpPr>
          <p:nvPr/>
        </p:nvSpPr>
        <p:spPr bwMode="auto">
          <a:xfrm>
            <a:off x="1536700" y="96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nl-NL"/>
          </a:p>
        </p:txBody>
      </p:sp>
      <p:sp>
        <p:nvSpPr>
          <p:cNvPr id="1105924" name="Rectangle 5"/>
          <p:cNvSpPr>
            <a:spLocks noChangeArrowheads="1"/>
          </p:cNvSpPr>
          <p:nvPr/>
        </p:nvSpPr>
        <p:spPr bwMode="auto">
          <a:xfrm>
            <a:off x="1536700" y="96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nl-NL"/>
          </a:p>
        </p:txBody>
      </p:sp>
      <p:sp>
        <p:nvSpPr>
          <p:cNvPr id="1105925" name="Rectangle 6"/>
          <p:cNvSpPr>
            <a:spLocks noChangeArrowheads="1"/>
          </p:cNvSpPr>
          <p:nvPr/>
        </p:nvSpPr>
        <p:spPr bwMode="auto">
          <a:xfrm>
            <a:off x="1536700" y="96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nl-NL"/>
          </a:p>
        </p:txBody>
      </p:sp>
      <p:sp>
        <p:nvSpPr>
          <p:cNvPr id="1105926" name="Rectangle 7"/>
          <p:cNvSpPr>
            <a:spLocks noChangeArrowheads="1"/>
          </p:cNvSpPr>
          <p:nvPr/>
        </p:nvSpPr>
        <p:spPr bwMode="auto">
          <a:xfrm>
            <a:off x="1536700" y="96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nl-NL"/>
          </a:p>
        </p:txBody>
      </p:sp>
      <p:sp>
        <p:nvSpPr>
          <p:cNvPr id="1105927" name="Rectangle 8"/>
          <p:cNvSpPr>
            <a:spLocks noChangeArrowheads="1"/>
          </p:cNvSpPr>
          <p:nvPr/>
        </p:nvSpPr>
        <p:spPr bwMode="auto">
          <a:xfrm>
            <a:off x="1536700" y="969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nl-NL"/>
          </a:p>
        </p:txBody>
      </p:sp>
      <p:sp>
        <p:nvSpPr>
          <p:cNvPr id="1105928" name="Rectangle 10"/>
          <p:cNvSpPr>
            <a:spLocks noChangeArrowheads="1"/>
          </p:cNvSpPr>
          <p:nvPr/>
        </p:nvSpPr>
        <p:spPr bwMode="auto">
          <a:xfrm>
            <a:off x="369888" y="2168525"/>
            <a:ext cx="914400" cy="914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1105929" name="Rectangle 11"/>
          <p:cNvSpPr>
            <a:spLocks noChangeArrowheads="1"/>
          </p:cNvSpPr>
          <p:nvPr/>
        </p:nvSpPr>
        <p:spPr bwMode="auto">
          <a:xfrm>
            <a:off x="339725" y="1428750"/>
            <a:ext cx="914400" cy="914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1105930" name="Oval 13"/>
          <p:cNvSpPr>
            <a:spLocks noChangeArrowheads="1"/>
          </p:cNvSpPr>
          <p:nvPr/>
        </p:nvSpPr>
        <p:spPr bwMode="auto">
          <a:xfrm>
            <a:off x="6359525" y="3625850"/>
            <a:ext cx="914400" cy="914400"/>
          </a:xfrm>
          <a:prstGeom prst="ellipse">
            <a:avLst/>
          </a:prstGeom>
          <a:noFill/>
          <a:ln w="25400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1105931" name="Oval 14"/>
          <p:cNvSpPr>
            <a:spLocks noChangeArrowheads="1"/>
          </p:cNvSpPr>
          <p:nvPr/>
        </p:nvSpPr>
        <p:spPr bwMode="auto">
          <a:xfrm>
            <a:off x="6234113" y="3554413"/>
            <a:ext cx="914400" cy="914400"/>
          </a:xfrm>
          <a:prstGeom prst="ellipse">
            <a:avLst/>
          </a:prstGeom>
          <a:noFill/>
          <a:ln w="25400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1105932" name="Oval 15"/>
          <p:cNvSpPr>
            <a:spLocks noChangeArrowheads="1"/>
          </p:cNvSpPr>
          <p:nvPr/>
        </p:nvSpPr>
        <p:spPr bwMode="auto">
          <a:xfrm>
            <a:off x="8426450" y="6161088"/>
            <a:ext cx="914400" cy="914400"/>
          </a:xfrm>
          <a:prstGeom prst="ellipse">
            <a:avLst/>
          </a:prstGeom>
          <a:noFill/>
          <a:ln w="25400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1105933" name="Rectangle 15"/>
          <p:cNvSpPr>
            <a:spLocks noChangeArrowheads="1"/>
          </p:cNvSpPr>
          <p:nvPr/>
        </p:nvSpPr>
        <p:spPr bwMode="auto">
          <a:xfrm>
            <a:off x="4572000" y="6581775"/>
            <a:ext cx="4572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200">
                <a:solidFill>
                  <a:schemeClr val="tx1"/>
                </a:solidFill>
              </a:rPr>
              <a:t>Laperre TS et al. Ann Intern Med 2009; 151: 517-527</a:t>
            </a:r>
            <a:endParaRPr lang="en-US" sz="1200">
              <a:solidFill>
                <a:schemeClr val="tx1"/>
              </a:solidFill>
            </a:endParaRPr>
          </a:p>
        </p:txBody>
      </p:sp>
      <p:pic>
        <p:nvPicPr>
          <p:cNvPr id="110593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175" y="1727200"/>
            <a:ext cx="9158288" cy="407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z="2400" smtClean="0">
                <a:solidFill>
                  <a:schemeClr val="bg1"/>
                </a:solidFill>
              </a:rPr>
              <a:t>Bronchiale biopsiën: </a:t>
            </a:r>
            <a:br>
              <a:rPr lang="nl-NL" sz="2400" smtClean="0">
                <a:solidFill>
                  <a:schemeClr val="bg1"/>
                </a:solidFill>
              </a:rPr>
            </a:br>
            <a:r>
              <a:rPr lang="nl-NL" sz="2400" smtClean="0">
                <a:solidFill>
                  <a:schemeClr val="bg1"/>
                </a:solidFill>
              </a:rPr>
              <a:t>	mest cellen 		&amp; 		T cellen (CD8+) 	</a:t>
            </a:r>
            <a:endParaRPr lang="en-US" sz="2400" smtClean="0">
              <a:solidFill>
                <a:schemeClr val="bg1"/>
              </a:solidFill>
            </a:endParaRPr>
          </a:p>
        </p:txBody>
      </p:sp>
      <p:sp>
        <p:nvSpPr>
          <p:cNvPr id="1107970" name="Text Box 3"/>
          <p:cNvSpPr txBox="1">
            <a:spLocks noChangeArrowheads="1"/>
          </p:cNvSpPr>
          <p:nvPr/>
        </p:nvSpPr>
        <p:spPr bwMode="auto">
          <a:xfrm>
            <a:off x="4967288" y="6581775"/>
            <a:ext cx="41767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200">
                <a:solidFill>
                  <a:schemeClr val="tx1"/>
                </a:solidFill>
              </a:rPr>
              <a:t>Laperre TS et al. Ann Intern Med 2009; 151: 517-527</a:t>
            </a: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107971" name="Text Box 7"/>
          <p:cNvSpPr txBox="1">
            <a:spLocks noChangeArrowheads="1"/>
          </p:cNvSpPr>
          <p:nvPr/>
        </p:nvSpPr>
        <p:spPr bwMode="auto">
          <a:xfrm>
            <a:off x="7793038" y="5013325"/>
            <a:ext cx="101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p=0.002</a:t>
            </a:r>
          </a:p>
        </p:txBody>
      </p:sp>
      <p:sp>
        <p:nvSpPr>
          <p:cNvPr id="1107972" name="Text Box 8"/>
          <p:cNvSpPr txBox="1">
            <a:spLocks noChangeArrowheads="1"/>
          </p:cNvSpPr>
          <p:nvPr/>
        </p:nvSpPr>
        <p:spPr bwMode="auto">
          <a:xfrm>
            <a:off x="7793038" y="5013325"/>
            <a:ext cx="88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p=0.00</a:t>
            </a:r>
          </a:p>
        </p:txBody>
      </p:sp>
      <p:sp>
        <p:nvSpPr>
          <p:cNvPr id="1107973" name="Text Box 9"/>
          <p:cNvSpPr txBox="1">
            <a:spLocks noChangeArrowheads="1"/>
          </p:cNvSpPr>
          <p:nvPr/>
        </p:nvSpPr>
        <p:spPr bwMode="auto">
          <a:xfrm>
            <a:off x="7885113" y="2924175"/>
            <a:ext cx="88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p=0.00</a:t>
            </a:r>
          </a:p>
        </p:txBody>
      </p:sp>
      <p:sp>
        <p:nvSpPr>
          <p:cNvPr id="1107974" name="Rectangle 23"/>
          <p:cNvSpPr>
            <a:spLocks noChangeArrowheads="1"/>
          </p:cNvSpPr>
          <p:nvPr/>
        </p:nvSpPr>
        <p:spPr bwMode="auto">
          <a:xfrm>
            <a:off x="9144000" y="1658938"/>
            <a:ext cx="0" cy="244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hangingPunct="0"/>
            <a:endParaRPr lang="nl-NL" sz="1600">
              <a:solidFill>
                <a:schemeClr val="tx1"/>
              </a:solidFill>
            </a:endParaRPr>
          </a:p>
        </p:txBody>
      </p:sp>
      <p:pic>
        <p:nvPicPr>
          <p:cNvPr id="110797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19325"/>
            <a:ext cx="4530725" cy="328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7976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716463" y="2225675"/>
            <a:ext cx="4427537" cy="328930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mtClean="0"/>
              <a:t>Conclusie</a:t>
            </a:r>
          </a:p>
        </p:txBody>
      </p:sp>
      <p:sp>
        <p:nvSpPr>
          <p:cNvPr id="1110018" name="Tex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l-NL" sz="4400" smtClean="0"/>
          </a:p>
          <a:p>
            <a:pPr eaLnBrk="1" hangingPunct="1">
              <a:buFont typeface="Wingdings" pitchFamily="2" charset="2"/>
              <a:buNone/>
            </a:pPr>
            <a:r>
              <a:rPr lang="nl-NL" sz="2400" u="sng" smtClean="0"/>
              <a:t>Pathologie</a:t>
            </a:r>
            <a:r>
              <a:rPr lang="nl-NL" sz="2400" smtClean="0"/>
              <a:t>:</a:t>
            </a:r>
          </a:p>
          <a:p>
            <a:pPr eaLnBrk="1" hangingPunct="1"/>
            <a:r>
              <a:rPr lang="nl-NL" sz="2400" smtClean="0"/>
              <a:t>Fluticason en salmeterol remmen de ontsteking in de longen</a:t>
            </a:r>
          </a:p>
          <a:p>
            <a:pPr eaLnBrk="1" hangingPunct="1"/>
            <a:r>
              <a:rPr lang="nl-NL" sz="2400" smtClean="0"/>
              <a:t>Positieve effect verdwijnt bij stop Fluticason </a:t>
            </a:r>
          </a:p>
          <a:p>
            <a:pPr eaLnBrk="1" hangingPunct="1">
              <a:buFont typeface="Wingdings" pitchFamily="2" charset="2"/>
              <a:buNone/>
            </a:pPr>
            <a:r>
              <a:rPr lang="nl-NL" sz="2400" smtClean="0">
                <a:solidFill>
                  <a:schemeClr val="tx1"/>
                </a:solidFill>
              </a:rPr>
              <a:t>		</a:t>
            </a:r>
            <a:r>
              <a:rPr lang="nl-NL" sz="1800" smtClean="0">
                <a:solidFill>
                  <a:schemeClr val="tx1"/>
                </a:solidFill>
              </a:rPr>
              <a:t>(CD3+, CD4+. CD8+, mestcellen, % intact epitheel)</a:t>
            </a:r>
          </a:p>
          <a:p>
            <a:pPr eaLnBrk="1" hangingPunct="1"/>
            <a:endParaRPr lang="nl-NL" sz="4400" smtClean="0"/>
          </a:p>
          <a:p>
            <a:pPr eaLnBrk="1" hangingPunct="1"/>
            <a:endParaRPr lang="nl-NL" sz="4400" smtClean="0"/>
          </a:p>
          <a:p>
            <a:pPr eaLnBrk="1" hangingPunct="1"/>
            <a:endParaRPr lang="nl-NL" sz="4400" smtClean="0"/>
          </a:p>
          <a:p>
            <a:pPr eaLnBrk="1" hangingPunct="1"/>
            <a:endParaRPr lang="nl-NL" sz="4400" smtClean="0"/>
          </a:p>
          <a:p>
            <a:pPr eaLnBrk="1" hangingPunct="1"/>
            <a:endParaRPr lang="nl-NL" sz="4400" smtClean="0"/>
          </a:p>
          <a:p>
            <a:pPr eaLnBrk="1" hangingPunct="1"/>
            <a:endParaRPr lang="nl-NL" sz="4400" smtClean="0"/>
          </a:p>
          <a:p>
            <a:pPr eaLnBrk="1" hangingPunct="1"/>
            <a:r>
              <a:rPr lang="nl-NL" sz="4400" smtClean="0"/>
              <a:t>Pathologie:</a:t>
            </a:r>
          </a:p>
          <a:p>
            <a:pPr eaLnBrk="1" hangingPunct="1"/>
            <a:r>
              <a:rPr lang="nl-NL" sz="4400" u="sng" smtClean="0"/>
              <a:t>Pathologie</a:t>
            </a:r>
            <a:r>
              <a:rPr lang="nl-NL" sz="4400" smtClean="0"/>
              <a:t>:</a:t>
            </a:r>
          </a:p>
          <a:p>
            <a:pPr eaLnBrk="1" hangingPunct="1"/>
            <a:r>
              <a:rPr lang="nl-NL" sz="4400" smtClean="0"/>
              <a:t>Flixotide en Seretide remmen de ontsteking in de longen</a:t>
            </a:r>
          </a:p>
          <a:p>
            <a:pPr eaLnBrk="1" hangingPunct="1"/>
            <a:r>
              <a:rPr lang="nl-NL" sz="4400" smtClean="0"/>
              <a:t>Positieve effect verdwijnt bij stop Flixotide </a:t>
            </a:r>
          </a:p>
          <a:p>
            <a:pPr eaLnBrk="1" hangingPunct="1"/>
            <a:r>
              <a:rPr lang="nl-NL" sz="4400" smtClean="0">
                <a:solidFill>
                  <a:schemeClr val="tx1"/>
                </a:solidFill>
              </a:rPr>
              <a:t>		</a:t>
            </a:r>
            <a:r>
              <a:rPr lang="nl-NL" sz="3600" smtClean="0">
                <a:solidFill>
                  <a:schemeClr val="tx1"/>
                </a:solidFill>
              </a:rPr>
              <a:t>(CD3+, CD4+. CD8+, mestcellen, % intact epitheel)</a:t>
            </a:r>
          </a:p>
          <a:p>
            <a:pPr eaLnBrk="1" hangingPunct="1"/>
            <a:r>
              <a:rPr lang="nl-NL" sz="4400" smtClean="0"/>
              <a:t>Flixotide en Seretide remmen de ontsteking in de longen</a:t>
            </a:r>
          </a:p>
          <a:p>
            <a:pPr eaLnBrk="1" hangingPunct="1"/>
            <a:r>
              <a:rPr lang="nl-NL" smtClean="0">
                <a:solidFill>
                  <a:schemeClr val="tx1"/>
                </a:solidFill>
              </a:rPr>
              <a:t>(CD3+, CD4+. CD8+, mestcellen, % intact epitheel)</a:t>
            </a:r>
          </a:p>
          <a:p>
            <a:pPr eaLnBrk="1" hangingPunct="1"/>
            <a:endParaRPr lang="nl-NL" sz="4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mtClean="0"/>
              <a:t>Effect van fluticason en salmeterol op de longfunctie (FEV</a:t>
            </a:r>
            <a:r>
              <a:rPr lang="nl-NL" baseline="-25000" smtClean="0"/>
              <a:t>1</a:t>
            </a:r>
            <a:r>
              <a:rPr lang="nl-NL" smtClean="0"/>
              <a:t>)</a:t>
            </a:r>
            <a:endParaRPr lang="en-US" smtClean="0"/>
          </a:p>
        </p:txBody>
      </p:sp>
      <p:sp>
        <p:nvSpPr>
          <p:cNvPr id="1112066" name="Text Box 205"/>
          <p:cNvSpPr txBox="1">
            <a:spLocks noChangeAspect="1" noChangeArrowheads="1"/>
          </p:cNvSpPr>
          <p:nvPr/>
        </p:nvSpPr>
        <p:spPr bwMode="auto">
          <a:xfrm rot="-5400000">
            <a:off x="-892968" y="3237706"/>
            <a:ext cx="34496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nl-NL" sz="1200">
                <a:solidFill>
                  <a:schemeClr val="tx1"/>
                </a:solidFill>
              </a:rPr>
              <a:t>Gemiddelde verandering in </a:t>
            </a:r>
          </a:p>
          <a:p>
            <a:pPr algn="ctr"/>
            <a:r>
              <a:rPr lang="nl-NL" sz="1200">
                <a:solidFill>
                  <a:schemeClr val="tx1"/>
                </a:solidFill>
              </a:rPr>
              <a:t>postbronchodilatoire FEV</a:t>
            </a:r>
            <a:r>
              <a:rPr lang="nl-NL" sz="1200" baseline="-25000">
                <a:solidFill>
                  <a:schemeClr val="tx1"/>
                </a:solidFill>
              </a:rPr>
              <a:t>1</a:t>
            </a:r>
            <a:r>
              <a:rPr lang="nl-NL" sz="1200">
                <a:solidFill>
                  <a:schemeClr val="tx1"/>
                </a:solidFill>
              </a:rPr>
              <a:t> (ml) t.o.v baseline</a:t>
            </a:r>
          </a:p>
        </p:txBody>
      </p:sp>
      <p:sp>
        <p:nvSpPr>
          <p:cNvPr id="1112067" name="Rectangle 207"/>
          <p:cNvSpPr>
            <a:spLocks noChangeAspect="1" noChangeArrowheads="1"/>
          </p:cNvSpPr>
          <p:nvPr/>
        </p:nvSpPr>
        <p:spPr bwMode="auto">
          <a:xfrm>
            <a:off x="1500188" y="1347788"/>
            <a:ext cx="6056312" cy="42497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grpSp>
        <p:nvGrpSpPr>
          <p:cNvPr id="1112068" name="Group 208"/>
          <p:cNvGrpSpPr>
            <a:grpSpLocks noChangeAspect="1"/>
          </p:cNvGrpSpPr>
          <p:nvPr/>
        </p:nvGrpSpPr>
        <p:grpSpPr bwMode="auto">
          <a:xfrm>
            <a:off x="3314700" y="4776788"/>
            <a:ext cx="284163" cy="73025"/>
            <a:chOff x="605" y="3892"/>
            <a:chExt cx="171" cy="45"/>
          </a:xfrm>
        </p:grpSpPr>
        <p:sp>
          <p:nvSpPr>
            <p:cNvPr id="1112304" name="Line 209"/>
            <p:cNvSpPr>
              <a:spLocks noChangeAspect="1" noChangeShapeType="1"/>
            </p:cNvSpPr>
            <p:nvPr/>
          </p:nvSpPr>
          <p:spPr bwMode="auto">
            <a:xfrm>
              <a:off x="605" y="3914"/>
              <a:ext cx="171" cy="0"/>
            </a:xfrm>
            <a:prstGeom prst="line">
              <a:avLst/>
            </a:prstGeom>
            <a:noFill/>
            <a:ln w="158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305" name="Oval 210"/>
            <p:cNvSpPr>
              <a:spLocks noChangeAspect="1" noChangeArrowheads="1"/>
            </p:cNvSpPr>
            <p:nvPr/>
          </p:nvSpPr>
          <p:spPr bwMode="auto">
            <a:xfrm>
              <a:off x="670" y="3892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grpSp>
        <p:nvGrpSpPr>
          <p:cNvPr id="1112069" name="Group 211"/>
          <p:cNvGrpSpPr>
            <a:grpSpLocks noChangeAspect="1"/>
          </p:cNvGrpSpPr>
          <p:nvPr/>
        </p:nvGrpSpPr>
        <p:grpSpPr bwMode="auto">
          <a:xfrm>
            <a:off x="3314700" y="4926013"/>
            <a:ext cx="284163" cy="73025"/>
            <a:chOff x="605" y="3892"/>
            <a:chExt cx="171" cy="45"/>
          </a:xfrm>
        </p:grpSpPr>
        <p:sp>
          <p:nvSpPr>
            <p:cNvPr id="1112302" name="Line 212"/>
            <p:cNvSpPr>
              <a:spLocks noChangeAspect="1" noChangeShapeType="1"/>
            </p:cNvSpPr>
            <p:nvPr/>
          </p:nvSpPr>
          <p:spPr bwMode="auto">
            <a:xfrm>
              <a:off x="605" y="3914"/>
              <a:ext cx="171" cy="0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303" name="Oval 213"/>
            <p:cNvSpPr>
              <a:spLocks noChangeAspect="1" noChangeArrowheads="1"/>
            </p:cNvSpPr>
            <p:nvPr/>
          </p:nvSpPr>
          <p:spPr bwMode="auto">
            <a:xfrm>
              <a:off x="670" y="3892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grpSp>
        <p:nvGrpSpPr>
          <p:cNvPr id="1112070" name="Group 214"/>
          <p:cNvGrpSpPr>
            <a:grpSpLocks noChangeAspect="1"/>
          </p:cNvGrpSpPr>
          <p:nvPr/>
        </p:nvGrpSpPr>
        <p:grpSpPr bwMode="auto">
          <a:xfrm>
            <a:off x="3314700" y="5075238"/>
            <a:ext cx="284163" cy="74612"/>
            <a:chOff x="605" y="3892"/>
            <a:chExt cx="171" cy="45"/>
          </a:xfrm>
        </p:grpSpPr>
        <p:sp>
          <p:nvSpPr>
            <p:cNvPr id="1112300" name="Line 215"/>
            <p:cNvSpPr>
              <a:spLocks noChangeAspect="1" noChangeShapeType="1"/>
            </p:cNvSpPr>
            <p:nvPr/>
          </p:nvSpPr>
          <p:spPr bwMode="auto">
            <a:xfrm>
              <a:off x="605" y="3914"/>
              <a:ext cx="171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301" name="Oval 216"/>
            <p:cNvSpPr>
              <a:spLocks noChangeAspect="1" noChangeArrowheads="1"/>
            </p:cNvSpPr>
            <p:nvPr/>
          </p:nvSpPr>
          <p:spPr bwMode="auto">
            <a:xfrm>
              <a:off x="670" y="3892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sp>
        <p:nvSpPr>
          <p:cNvPr id="1112071" name="Text Box 217"/>
          <p:cNvSpPr txBox="1">
            <a:spLocks noChangeAspect="1" noChangeArrowheads="1"/>
          </p:cNvSpPr>
          <p:nvPr/>
        </p:nvSpPr>
        <p:spPr bwMode="auto">
          <a:xfrm>
            <a:off x="3638550" y="4730750"/>
            <a:ext cx="203041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>
                <a:solidFill>
                  <a:schemeClr val="tx1"/>
                </a:solidFill>
              </a:rPr>
              <a:t>Fluticason/salmeterol 500/50 Diskus</a:t>
            </a:r>
          </a:p>
        </p:txBody>
      </p:sp>
      <p:sp>
        <p:nvSpPr>
          <p:cNvPr id="1112072" name="Text Box 218"/>
          <p:cNvSpPr txBox="1">
            <a:spLocks noChangeAspect="1" noChangeArrowheads="1"/>
          </p:cNvSpPr>
          <p:nvPr/>
        </p:nvSpPr>
        <p:spPr bwMode="auto">
          <a:xfrm>
            <a:off x="3638550" y="4879975"/>
            <a:ext cx="12366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>
                <a:solidFill>
                  <a:schemeClr val="tx1"/>
                </a:solidFill>
              </a:rPr>
              <a:t>Fluticason 500 Diskus</a:t>
            </a:r>
          </a:p>
        </p:txBody>
      </p:sp>
      <p:sp>
        <p:nvSpPr>
          <p:cNvPr id="1112073" name="Text Box 219"/>
          <p:cNvSpPr txBox="1">
            <a:spLocks noChangeAspect="1" noChangeArrowheads="1"/>
          </p:cNvSpPr>
          <p:nvPr/>
        </p:nvSpPr>
        <p:spPr bwMode="auto">
          <a:xfrm>
            <a:off x="3632200" y="5029200"/>
            <a:ext cx="4540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>
                <a:solidFill>
                  <a:schemeClr val="tx1"/>
                </a:solidFill>
              </a:rPr>
              <a:t>Placebo</a:t>
            </a:r>
          </a:p>
        </p:txBody>
      </p:sp>
      <p:sp>
        <p:nvSpPr>
          <p:cNvPr id="1112074" name="Line 220"/>
          <p:cNvSpPr>
            <a:spLocks noChangeAspect="1" noChangeShapeType="1"/>
          </p:cNvSpPr>
          <p:nvPr/>
        </p:nvSpPr>
        <p:spPr bwMode="auto">
          <a:xfrm flipH="1" flipV="1">
            <a:off x="2820988" y="1347788"/>
            <a:ext cx="15875" cy="4256087"/>
          </a:xfrm>
          <a:prstGeom prst="line">
            <a:avLst/>
          </a:prstGeom>
          <a:noFill/>
          <a:ln w="12700">
            <a:solidFill>
              <a:srgbClr val="808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75" name="Line 221"/>
          <p:cNvSpPr>
            <a:spLocks noChangeAspect="1" noChangeShapeType="1"/>
          </p:cNvSpPr>
          <p:nvPr/>
        </p:nvSpPr>
        <p:spPr bwMode="auto">
          <a:xfrm flipV="1">
            <a:off x="1489075" y="2879725"/>
            <a:ext cx="6067425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grpSp>
        <p:nvGrpSpPr>
          <p:cNvPr id="1112076" name="Group 222"/>
          <p:cNvGrpSpPr>
            <a:grpSpLocks noChangeAspect="1"/>
          </p:cNvGrpSpPr>
          <p:nvPr/>
        </p:nvGrpSpPr>
        <p:grpSpPr bwMode="auto">
          <a:xfrm>
            <a:off x="2900363" y="2705100"/>
            <a:ext cx="4616450" cy="1293813"/>
            <a:chOff x="1626" y="1356"/>
            <a:chExt cx="2802" cy="785"/>
          </a:xfrm>
        </p:grpSpPr>
        <p:sp>
          <p:nvSpPr>
            <p:cNvPr id="1112291" name="Freeform 223"/>
            <p:cNvSpPr>
              <a:spLocks noChangeAspect="1"/>
            </p:cNvSpPr>
            <p:nvPr/>
          </p:nvSpPr>
          <p:spPr bwMode="auto">
            <a:xfrm>
              <a:off x="1626" y="1356"/>
              <a:ext cx="2775" cy="759"/>
            </a:xfrm>
            <a:custGeom>
              <a:avLst/>
              <a:gdLst>
                <a:gd name="T0" fmla="*/ 0 w 2775"/>
                <a:gd name="T1" fmla="*/ 0 h 759"/>
                <a:gd name="T2" fmla="*/ 351 w 2775"/>
                <a:gd name="T3" fmla="*/ 66 h 759"/>
                <a:gd name="T4" fmla="*/ 699 w 2775"/>
                <a:gd name="T5" fmla="*/ 156 h 759"/>
                <a:gd name="T6" fmla="*/ 1035 w 2775"/>
                <a:gd name="T7" fmla="*/ 258 h 759"/>
                <a:gd name="T8" fmla="*/ 1386 w 2775"/>
                <a:gd name="T9" fmla="*/ 360 h 759"/>
                <a:gd name="T10" fmla="*/ 1734 w 2775"/>
                <a:gd name="T11" fmla="*/ 453 h 759"/>
                <a:gd name="T12" fmla="*/ 2427 w 2775"/>
                <a:gd name="T13" fmla="*/ 660 h 759"/>
                <a:gd name="T14" fmla="*/ 2775 w 2775"/>
                <a:gd name="T15" fmla="*/ 759 h 7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775"/>
                <a:gd name="T25" fmla="*/ 0 h 759"/>
                <a:gd name="T26" fmla="*/ 2775 w 2775"/>
                <a:gd name="T27" fmla="*/ 759 h 75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775" h="759">
                  <a:moveTo>
                    <a:pt x="0" y="0"/>
                  </a:moveTo>
                  <a:lnTo>
                    <a:pt x="351" y="66"/>
                  </a:lnTo>
                  <a:lnTo>
                    <a:pt x="699" y="156"/>
                  </a:lnTo>
                  <a:lnTo>
                    <a:pt x="1035" y="258"/>
                  </a:lnTo>
                  <a:lnTo>
                    <a:pt x="1386" y="360"/>
                  </a:lnTo>
                  <a:lnTo>
                    <a:pt x="1734" y="453"/>
                  </a:lnTo>
                  <a:lnTo>
                    <a:pt x="2427" y="660"/>
                  </a:lnTo>
                  <a:lnTo>
                    <a:pt x="2775" y="759"/>
                  </a:lnTo>
                </a:path>
              </a:pathLst>
            </a:cu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2292" name="Oval 224"/>
            <p:cNvSpPr>
              <a:spLocks noChangeAspect="1" noChangeArrowheads="1"/>
            </p:cNvSpPr>
            <p:nvPr/>
          </p:nvSpPr>
          <p:spPr bwMode="auto">
            <a:xfrm>
              <a:off x="1953" y="1401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293" name="Oval 225"/>
            <p:cNvSpPr>
              <a:spLocks noChangeAspect="1" noChangeArrowheads="1"/>
            </p:cNvSpPr>
            <p:nvPr/>
          </p:nvSpPr>
          <p:spPr bwMode="auto">
            <a:xfrm>
              <a:off x="2301" y="1490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294" name="Oval 226"/>
            <p:cNvSpPr>
              <a:spLocks noChangeAspect="1" noChangeArrowheads="1"/>
            </p:cNvSpPr>
            <p:nvPr/>
          </p:nvSpPr>
          <p:spPr bwMode="auto">
            <a:xfrm>
              <a:off x="2645" y="1601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295" name="Oval 227"/>
            <p:cNvSpPr>
              <a:spLocks noChangeAspect="1" noChangeArrowheads="1"/>
            </p:cNvSpPr>
            <p:nvPr/>
          </p:nvSpPr>
          <p:spPr bwMode="auto">
            <a:xfrm>
              <a:off x="2989" y="1694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296" name="Oval 228"/>
            <p:cNvSpPr>
              <a:spLocks noChangeAspect="1" noChangeArrowheads="1"/>
            </p:cNvSpPr>
            <p:nvPr/>
          </p:nvSpPr>
          <p:spPr bwMode="auto">
            <a:xfrm>
              <a:off x="3333" y="1787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297" name="Oval 229"/>
            <p:cNvSpPr>
              <a:spLocks noChangeAspect="1" noChangeArrowheads="1"/>
            </p:cNvSpPr>
            <p:nvPr/>
          </p:nvSpPr>
          <p:spPr bwMode="auto">
            <a:xfrm>
              <a:off x="3683" y="1890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298" name="Oval 230"/>
            <p:cNvSpPr>
              <a:spLocks noChangeAspect="1" noChangeArrowheads="1"/>
            </p:cNvSpPr>
            <p:nvPr/>
          </p:nvSpPr>
          <p:spPr bwMode="auto">
            <a:xfrm>
              <a:off x="4033" y="1993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299" name="Oval 231"/>
            <p:cNvSpPr>
              <a:spLocks noChangeAspect="1" noChangeArrowheads="1"/>
            </p:cNvSpPr>
            <p:nvPr/>
          </p:nvSpPr>
          <p:spPr bwMode="auto">
            <a:xfrm>
              <a:off x="4383" y="2096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grpSp>
        <p:nvGrpSpPr>
          <p:cNvPr id="1112077" name="Group 232"/>
          <p:cNvGrpSpPr>
            <a:grpSpLocks noChangeAspect="1"/>
          </p:cNvGrpSpPr>
          <p:nvPr/>
        </p:nvGrpSpPr>
        <p:grpSpPr bwMode="auto">
          <a:xfrm>
            <a:off x="1724025" y="2662238"/>
            <a:ext cx="1228725" cy="250825"/>
            <a:chOff x="910" y="1331"/>
            <a:chExt cx="747" cy="151"/>
          </a:xfrm>
        </p:grpSpPr>
        <p:sp>
          <p:nvSpPr>
            <p:cNvPr id="1112287" name="Freeform 233"/>
            <p:cNvSpPr>
              <a:spLocks noChangeAspect="1"/>
            </p:cNvSpPr>
            <p:nvPr/>
          </p:nvSpPr>
          <p:spPr bwMode="auto">
            <a:xfrm>
              <a:off x="933" y="1356"/>
              <a:ext cx="696" cy="102"/>
            </a:xfrm>
            <a:custGeom>
              <a:avLst/>
              <a:gdLst>
                <a:gd name="T0" fmla="*/ 0 w 696"/>
                <a:gd name="T1" fmla="*/ 102 h 102"/>
                <a:gd name="T2" fmla="*/ 345 w 696"/>
                <a:gd name="T3" fmla="*/ 57 h 102"/>
                <a:gd name="T4" fmla="*/ 696 w 696"/>
                <a:gd name="T5" fmla="*/ 0 h 102"/>
                <a:gd name="T6" fmla="*/ 0 60000 65536"/>
                <a:gd name="T7" fmla="*/ 0 60000 65536"/>
                <a:gd name="T8" fmla="*/ 0 60000 65536"/>
                <a:gd name="T9" fmla="*/ 0 w 696"/>
                <a:gd name="T10" fmla="*/ 0 h 102"/>
                <a:gd name="T11" fmla="*/ 696 w 696"/>
                <a:gd name="T12" fmla="*/ 102 h 10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96" h="102">
                  <a:moveTo>
                    <a:pt x="0" y="102"/>
                  </a:moveTo>
                  <a:lnTo>
                    <a:pt x="345" y="57"/>
                  </a:lnTo>
                  <a:lnTo>
                    <a:pt x="696" y="0"/>
                  </a:lnTo>
                </a:path>
              </a:pathLst>
            </a:cu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2288" name="Oval 234"/>
            <p:cNvSpPr>
              <a:spLocks noChangeAspect="1" noChangeArrowheads="1"/>
            </p:cNvSpPr>
            <p:nvPr/>
          </p:nvSpPr>
          <p:spPr bwMode="auto">
            <a:xfrm>
              <a:off x="1258" y="1393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289" name="Oval 235"/>
            <p:cNvSpPr>
              <a:spLocks noChangeAspect="1" noChangeArrowheads="1"/>
            </p:cNvSpPr>
            <p:nvPr/>
          </p:nvSpPr>
          <p:spPr bwMode="auto">
            <a:xfrm>
              <a:off x="1612" y="1331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290" name="Oval 236"/>
            <p:cNvSpPr>
              <a:spLocks noChangeAspect="1" noChangeArrowheads="1"/>
            </p:cNvSpPr>
            <p:nvPr/>
          </p:nvSpPr>
          <p:spPr bwMode="auto">
            <a:xfrm>
              <a:off x="910" y="1437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sp>
        <p:nvSpPr>
          <p:cNvPr id="1112078" name="Line 237"/>
          <p:cNvSpPr>
            <a:spLocks noChangeAspect="1" noChangeShapeType="1"/>
          </p:cNvSpPr>
          <p:nvPr/>
        </p:nvSpPr>
        <p:spPr bwMode="auto">
          <a:xfrm>
            <a:off x="1695450" y="559752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79" name="Line 238"/>
          <p:cNvSpPr>
            <a:spLocks noChangeAspect="1" noChangeShapeType="1"/>
          </p:cNvSpPr>
          <p:nvPr/>
        </p:nvSpPr>
        <p:spPr bwMode="auto">
          <a:xfrm>
            <a:off x="2266950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0" name="Line 239"/>
          <p:cNvSpPr>
            <a:spLocks noChangeAspect="1" noChangeShapeType="1"/>
          </p:cNvSpPr>
          <p:nvPr/>
        </p:nvSpPr>
        <p:spPr bwMode="auto">
          <a:xfrm>
            <a:off x="2836863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1" name="Line 240"/>
          <p:cNvSpPr>
            <a:spLocks noChangeAspect="1" noChangeShapeType="1"/>
          </p:cNvSpPr>
          <p:nvPr/>
        </p:nvSpPr>
        <p:spPr bwMode="auto">
          <a:xfrm>
            <a:off x="3409950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2" name="Line 241"/>
          <p:cNvSpPr>
            <a:spLocks noChangeAspect="1" noChangeShapeType="1"/>
          </p:cNvSpPr>
          <p:nvPr/>
        </p:nvSpPr>
        <p:spPr bwMode="auto">
          <a:xfrm>
            <a:off x="3983038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3" name="Line 242"/>
          <p:cNvSpPr>
            <a:spLocks noChangeAspect="1" noChangeShapeType="1"/>
          </p:cNvSpPr>
          <p:nvPr/>
        </p:nvSpPr>
        <p:spPr bwMode="auto">
          <a:xfrm>
            <a:off x="4546600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4" name="Line 243"/>
          <p:cNvSpPr>
            <a:spLocks noChangeAspect="1" noChangeShapeType="1"/>
          </p:cNvSpPr>
          <p:nvPr/>
        </p:nvSpPr>
        <p:spPr bwMode="auto">
          <a:xfrm>
            <a:off x="5114925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5" name="Line 244"/>
          <p:cNvSpPr>
            <a:spLocks noChangeAspect="1" noChangeShapeType="1"/>
          </p:cNvSpPr>
          <p:nvPr/>
        </p:nvSpPr>
        <p:spPr bwMode="auto">
          <a:xfrm>
            <a:off x="5681663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6" name="Line 245"/>
          <p:cNvSpPr>
            <a:spLocks noChangeAspect="1" noChangeShapeType="1"/>
          </p:cNvSpPr>
          <p:nvPr/>
        </p:nvSpPr>
        <p:spPr bwMode="auto">
          <a:xfrm>
            <a:off x="6261100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7" name="Line 246"/>
          <p:cNvSpPr>
            <a:spLocks noChangeAspect="1" noChangeShapeType="1"/>
          </p:cNvSpPr>
          <p:nvPr/>
        </p:nvSpPr>
        <p:spPr bwMode="auto">
          <a:xfrm>
            <a:off x="6827838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8" name="Line 247"/>
          <p:cNvSpPr>
            <a:spLocks noChangeAspect="1" noChangeShapeType="1"/>
          </p:cNvSpPr>
          <p:nvPr/>
        </p:nvSpPr>
        <p:spPr bwMode="auto">
          <a:xfrm>
            <a:off x="7404100" y="5603875"/>
            <a:ext cx="0" cy="112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89" name="Line 248"/>
          <p:cNvSpPr>
            <a:spLocks noChangeAspect="1" noChangeShapeType="1"/>
          </p:cNvSpPr>
          <p:nvPr/>
        </p:nvSpPr>
        <p:spPr bwMode="auto">
          <a:xfrm>
            <a:off x="1397000" y="5045075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90" name="Line 249"/>
          <p:cNvSpPr>
            <a:spLocks noChangeAspect="1" noChangeShapeType="1"/>
          </p:cNvSpPr>
          <p:nvPr/>
        </p:nvSpPr>
        <p:spPr bwMode="auto">
          <a:xfrm>
            <a:off x="1403350" y="4502150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91" name="Line 250"/>
          <p:cNvSpPr>
            <a:spLocks noChangeAspect="1" noChangeShapeType="1"/>
          </p:cNvSpPr>
          <p:nvPr/>
        </p:nvSpPr>
        <p:spPr bwMode="auto">
          <a:xfrm>
            <a:off x="1409700" y="3959225"/>
            <a:ext cx="90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92" name="Line 251"/>
          <p:cNvSpPr>
            <a:spLocks noChangeAspect="1" noChangeShapeType="1"/>
          </p:cNvSpPr>
          <p:nvPr/>
        </p:nvSpPr>
        <p:spPr bwMode="auto">
          <a:xfrm>
            <a:off x="1409700" y="3419475"/>
            <a:ext cx="90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93" name="Line 252"/>
          <p:cNvSpPr>
            <a:spLocks noChangeAspect="1" noChangeShapeType="1"/>
          </p:cNvSpPr>
          <p:nvPr/>
        </p:nvSpPr>
        <p:spPr bwMode="auto">
          <a:xfrm>
            <a:off x="1409700" y="2882900"/>
            <a:ext cx="90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94" name="Line 253"/>
          <p:cNvSpPr>
            <a:spLocks noChangeAspect="1" noChangeShapeType="1"/>
          </p:cNvSpPr>
          <p:nvPr/>
        </p:nvSpPr>
        <p:spPr bwMode="auto">
          <a:xfrm>
            <a:off x="1409700" y="2344738"/>
            <a:ext cx="90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95" name="Line 254"/>
          <p:cNvSpPr>
            <a:spLocks noChangeAspect="1" noChangeShapeType="1"/>
          </p:cNvSpPr>
          <p:nvPr/>
        </p:nvSpPr>
        <p:spPr bwMode="auto">
          <a:xfrm>
            <a:off x="1406525" y="1798638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2096" name="Text Box 255"/>
          <p:cNvSpPr txBox="1">
            <a:spLocks noChangeAspect="1" noChangeArrowheads="1"/>
          </p:cNvSpPr>
          <p:nvPr/>
        </p:nvSpPr>
        <p:spPr bwMode="auto">
          <a:xfrm>
            <a:off x="1635125" y="5746750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112097" name="Text Box 256"/>
          <p:cNvSpPr txBox="1">
            <a:spLocks noChangeAspect="1" noChangeArrowheads="1"/>
          </p:cNvSpPr>
          <p:nvPr/>
        </p:nvSpPr>
        <p:spPr bwMode="auto">
          <a:xfrm>
            <a:off x="2208213" y="5753100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12098" name="Text Box 257"/>
          <p:cNvSpPr txBox="1">
            <a:spLocks noChangeAspect="1" noChangeArrowheads="1"/>
          </p:cNvSpPr>
          <p:nvPr/>
        </p:nvSpPr>
        <p:spPr bwMode="auto">
          <a:xfrm>
            <a:off x="2781300" y="5746750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112099" name="Text Box 258"/>
          <p:cNvSpPr txBox="1">
            <a:spLocks noChangeAspect="1" noChangeArrowheads="1"/>
          </p:cNvSpPr>
          <p:nvPr/>
        </p:nvSpPr>
        <p:spPr bwMode="auto">
          <a:xfrm>
            <a:off x="3354388" y="5746750"/>
            <a:ext cx="698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112100" name="Text Box 259"/>
          <p:cNvSpPr txBox="1">
            <a:spLocks noChangeAspect="1" noChangeArrowheads="1"/>
          </p:cNvSpPr>
          <p:nvPr/>
        </p:nvSpPr>
        <p:spPr bwMode="auto">
          <a:xfrm>
            <a:off x="3927475" y="5753100"/>
            <a:ext cx="1412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112101" name="Text Box 260"/>
          <p:cNvSpPr txBox="1">
            <a:spLocks noChangeAspect="1" noChangeArrowheads="1"/>
          </p:cNvSpPr>
          <p:nvPr/>
        </p:nvSpPr>
        <p:spPr bwMode="auto">
          <a:xfrm>
            <a:off x="4500563" y="5753100"/>
            <a:ext cx="1412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112102" name="Text Box 261"/>
          <p:cNvSpPr txBox="1">
            <a:spLocks noChangeAspect="1" noChangeArrowheads="1"/>
          </p:cNvSpPr>
          <p:nvPr/>
        </p:nvSpPr>
        <p:spPr bwMode="auto">
          <a:xfrm>
            <a:off x="5072063" y="575310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112103" name="Text Box 262"/>
          <p:cNvSpPr txBox="1">
            <a:spLocks noChangeAspect="1" noChangeArrowheads="1"/>
          </p:cNvSpPr>
          <p:nvPr/>
        </p:nvSpPr>
        <p:spPr bwMode="auto">
          <a:xfrm>
            <a:off x="5648325" y="575310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112104" name="Text Box 263"/>
          <p:cNvSpPr txBox="1">
            <a:spLocks noChangeAspect="1" noChangeArrowheads="1"/>
          </p:cNvSpPr>
          <p:nvPr/>
        </p:nvSpPr>
        <p:spPr bwMode="auto">
          <a:xfrm>
            <a:off x="6215063" y="574675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112105" name="Text Box 264"/>
          <p:cNvSpPr txBox="1">
            <a:spLocks noChangeAspect="1" noChangeArrowheads="1"/>
          </p:cNvSpPr>
          <p:nvPr/>
        </p:nvSpPr>
        <p:spPr bwMode="auto">
          <a:xfrm>
            <a:off x="6781800" y="574675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112106" name="Text Box 265"/>
          <p:cNvSpPr txBox="1">
            <a:spLocks noChangeAspect="1" noChangeArrowheads="1"/>
          </p:cNvSpPr>
          <p:nvPr/>
        </p:nvSpPr>
        <p:spPr bwMode="auto">
          <a:xfrm>
            <a:off x="7345363" y="5746750"/>
            <a:ext cx="14128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112107" name="Text Box 266"/>
          <p:cNvSpPr txBox="1">
            <a:spLocks noChangeAspect="1" noChangeArrowheads="1"/>
          </p:cNvSpPr>
          <p:nvPr/>
        </p:nvSpPr>
        <p:spPr bwMode="auto">
          <a:xfrm>
            <a:off x="4264025" y="5865813"/>
            <a:ext cx="847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600">
                <a:solidFill>
                  <a:schemeClr val="tx1"/>
                </a:solidFill>
              </a:rPr>
              <a:t>maanden</a:t>
            </a:r>
          </a:p>
        </p:txBody>
      </p:sp>
      <p:sp>
        <p:nvSpPr>
          <p:cNvPr id="1112108" name="Text Box 267"/>
          <p:cNvSpPr txBox="1">
            <a:spLocks noChangeAspect="1" noChangeArrowheads="1"/>
          </p:cNvSpPr>
          <p:nvPr/>
        </p:nvSpPr>
        <p:spPr bwMode="auto">
          <a:xfrm rot="-5400000">
            <a:off x="1098550" y="4935538"/>
            <a:ext cx="3905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-200</a:t>
            </a:r>
          </a:p>
        </p:txBody>
      </p:sp>
      <p:sp>
        <p:nvSpPr>
          <p:cNvPr id="1112109" name="Text Box 268"/>
          <p:cNvSpPr txBox="1">
            <a:spLocks noChangeAspect="1" noChangeArrowheads="1"/>
          </p:cNvSpPr>
          <p:nvPr/>
        </p:nvSpPr>
        <p:spPr bwMode="auto">
          <a:xfrm rot="-5400000">
            <a:off x="1129507" y="4414044"/>
            <a:ext cx="32861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-150</a:t>
            </a:r>
          </a:p>
        </p:txBody>
      </p:sp>
      <p:sp>
        <p:nvSpPr>
          <p:cNvPr id="1112110" name="Text Box 269"/>
          <p:cNvSpPr txBox="1">
            <a:spLocks noChangeAspect="1" noChangeArrowheads="1"/>
          </p:cNvSpPr>
          <p:nvPr/>
        </p:nvSpPr>
        <p:spPr bwMode="auto">
          <a:xfrm rot="-5400000">
            <a:off x="1081882" y="3820319"/>
            <a:ext cx="43021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-100</a:t>
            </a:r>
          </a:p>
        </p:txBody>
      </p:sp>
      <p:sp>
        <p:nvSpPr>
          <p:cNvPr id="1112111" name="Text Box 270"/>
          <p:cNvSpPr txBox="1">
            <a:spLocks noChangeAspect="1" noChangeArrowheads="1"/>
          </p:cNvSpPr>
          <p:nvPr/>
        </p:nvSpPr>
        <p:spPr bwMode="auto">
          <a:xfrm rot="-5400000">
            <a:off x="1133475" y="3298826"/>
            <a:ext cx="3143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-50</a:t>
            </a:r>
          </a:p>
        </p:txBody>
      </p:sp>
      <p:sp>
        <p:nvSpPr>
          <p:cNvPr id="1112112" name="Text Box 271"/>
          <p:cNvSpPr txBox="1">
            <a:spLocks noChangeAspect="1" noChangeArrowheads="1"/>
          </p:cNvSpPr>
          <p:nvPr/>
        </p:nvSpPr>
        <p:spPr bwMode="auto">
          <a:xfrm rot="-5400000">
            <a:off x="1213644" y="2772569"/>
            <a:ext cx="147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112113" name="Text Box 272"/>
          <p:cNvSpPr txBox="1">
            <a:spLocks noChangeAspect="1" noChangeArrowheads="1"/>
          </p:cNvSpPr>
          <p:nvPr/>
        </p:nvSpPr>
        <p:spPr bwMode="auto">
          <a:xfrm rot="-5400000">
            <a:off x="1166813" y="2216150"/>
            <a:ext cx="2540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1112114" name="Text Box 273"/>
          <p:cNvSpPr txBox="1">
            <a:spLocks noChangeAspect="1" noChangeArrowheads="1"/>
          </p:cNvSpPr>
          <p:nvPr/>
        </p:nvSpPr>
        <p:spPr bwMode="auto">
          <a:xfrm rot="-5400000">
            <a:off x="1123950" y="1663701"/>
            <a:ext cx="3397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100</a:t>
            </a:r>
          </a:p>
        </p:txBody>
      </p:sp>
      <p:grpSp>
        <p:nvGrpSpPr>
          <p:cNvPr id="1112115" name="Group 274"/>
          <p:cNvGrpSpPr>
            <a:grpSpLocks noChangeAspect="1"/>
          </p:cNvGrpSpPr>
          <p:nvPr/>
        </p:nvGrpSpPr>
        <p:grpSpPr bwMode="auto">
          <a:xfrm>
            <a:off x="7334250" y="1887538"/>
            <a:ext cx="79375" cy="768350"/>
            <a:chOff x="4319" y="868"/>
            <a:chExt cx="49" cy="459"/>
          </a:xfrm>
        </p:grpSpPr>
        <p:sp>
          <p:nvSpPr>
            <p:cNvPr id="1112285" name="Line 275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86" name="Line 276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16" name="Group 277"/>
          <p:cNvGrpSpPr>
            <a:grpSpLocks noChangeAspect="1"/>
          </p:cNvGrpSpPr>
          <p:nvPr/>
        </p:nvGrpSpPr>
        <p:grpSpPr bwMode="auto">
          <a:xfrm>
            <a:off x="6764338" y="2000250"/>
            <a:ext cx="79375" cy="615950"/>
            <a:chOff x="4319" y="868"/>
            <a:chExt cx="49" cy="459"/>
          </a:xfrm>
        </p:grpSpPr>
        <p:sp>
          <p:nvSpPr>
            <p:cNvPr id="1112283" name="Line 278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84" name="Line 279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17" name="Group 280"/>
          <p:cNvGrpSpPr>
            <a:grpSpLocks noChangeAspect="1"/>
          </p:cNvGrpSpPr>
          <p:nvPr/>
        </p:nvGrpSpPr>
        <p:grpSpPr bwMode="auto">
          <a:xfrm>
            <a:off x="6199188" y="2000250"/>
            <a:ext cx="82550" cy="577850"/>
            <a:chOff x="4319" y="868"/>
            <a:chExt cx="49" cy="459"/>
          </a:xfrm>
        </p:grpSpPr>
        <p:sp>
          <p:nvSpPr>
            <p:cNvPr id="1112281" name="Line 281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82" name="Line 282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18" name="Group 283"/>
          <p:cNvGrpSpPr>
            <a:grpSpLocks noChangeAspect="1"/>
          </p:cNvGrpSpPr>
          <p:nvPr/>
        </p:nvGrpSpPr>
        <p:grpSpPr bwMode="auto">
          <a:xfrm>
            <a:off x="5626100" y="1787525"/>
            <a:ext cx="82550" cy="755650"/>
            <a:chOff x="4319" y="868"/>
            <a:chExt cx="49" cy="459"/>
          </a:xfrm>
        </p:grpSpPr>
        <p:sp>
          <p:nvSpPr>
            <p:cNvPr id="1112279" name="Line 284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80" name="Line 285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19" name="Group 286"/>
          <p:cNvGrpSpPr>
            <a:grpSpLocks noChangeAspect="1"/>
          </p:cNvGrpSpPr>
          <p:nvPr/>
        </p:nvGrpSpPr>
        <p:grpSpPr bwMode="auto">
          <a:xfrm>
            <a:off x="5056188" y="2025650"/>
            <a:ext cx="82550" cy="469900"/>
            <a:chOff x="4319" y="868"/>
            <a:chExt cx="49" cy="459"/>
          </a:xfrm>
        </p:grpSpPr>
        <p:sp>
          <p:nvSpPr>
            <p:cNvPr id="1112277" name="Line 287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78" name="Line 288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0" name="Group 289"/>
          <p:cNvGrpSpPr>
            <a:grpSpLocks noChangeAspect="1"/>
          </p:cNvGrpSpPr>
          <p:nvPr/>
        </p:nvGrpSpPr>
        <p:grpSpPr bwMode="auto">
          <a:xfrm>
            <a:off x="4486275" y="2009775"/>
            <a:ext cx="82550" cy="450850"/>
            <a:chOff x="4319" y="868"/>
            <a:chExt cx="49" cy="459"/>
          </a:xfrm>
        </p:grpSpPr>
        <p:sp>
          <p:nvSpPr>
            <p:cNvPr id="1112275" name="Line 290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76" name="Line 291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1" name="Group 292"/>
          <p:cNvGrpSpPr>
            <a:grpSpLocks noChangeAspect="1"/>
          </p:cNvGrpSpPr>
          <p:nvPr/>
        </p:nvGrpSpPr>
        <p:grpSpPr bwMode="auto">
          <a:xfrm>
            <a:off x="3913188" y="1878013"/>
            <a:ext cx="82550" cy="541337"/>
            <a:chOff x="4319" y="868"/>
            <a:chExt cx="49" cy="459"/>
          </a:xfrm>
        </p:grpSpPr>
        <p:sp>
          <p:nvSpPr>
            <p:cNvPr id="1112273" name="Line 293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74" name="Line 294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2" name="Group 295"/>
          <p:cNvGrpSpPr>
            <a:grpSpLocks noChangeAspect="1"/>
          </p:cNvGrpSpPr>
          <p:nvPr/>
        </p:nvGrpSpPr>
        <p:grpSpPr bwMode="auto">
          <a:xfrm>
            <a:off x="3344863" y="1522413"/>
            <a:ext cx="79375" cy="825500"/>
            <a:chOff x="4319" y="868"/>
            <a:chExt cx="49" cy="459"/>
          </a:xfrm>
        </p:grpSpPr>
        <p:sp>
          <p:nvSpPr>
            <p:cNvPr id="1112271" name="Line 296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72" name="Line 297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3" name="Group 298"/>
          <p:cNvGrpSpPr>
            <a:grpSpLocks noChangeAspect="1"/>
          </p:cNvGrpSpPr>
          <p:nvPr/>
        </p:nvGrpSpPr>
        <p:grpSpPr bwMode="auto">
          <a:xfrm>
            <a:off x="2205038" y="1447800"/>
            <a:ext cx="79375" cy="598488"/>
            <a:chOff x="4319" y="868"/>
            <a:chExt cx="49" cy="459"/>
          </a:xfrm>
        </p:grpSpPr>
        <p:sp>
          <p:nvSpPr>
            <p:cNvPr id="1112269" name="Line 299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70" name="Line 300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4" name="Group 301"/>
          <p:cNvGrpSpPr>
            <a:grpSpLocks noChangeAspect="1"/>
          </p:cNvGrpSpPr>
          <p:nvPr/>
        </p:nvGrpSpPr>
        <p:grpSpPr bwMode="auto">
          <a:xfrm>
            <a:off x="1631950" y="2247900"/>
            <a:ext cx="79375" cy="592138"/>
            <a:chOff x="4319" y="868"/>
            <a:chExt cx="49" cy="459"/>
          </a:xfrm>
        </p:grpSpPr>
        <p:sp>
          <p:nvSpPr>
            <p:cNvPr id="1112267" name="Line 302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68" name="Line 303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5" name="Group 304"/>
          <p:cNvGrpSpPr>
            <a:grpSpLocks noChangeAspect="1"/>
          </p:cNvGrpSpPr>
          <p:nvPr/>
        </p:nvGrpSpPr>
        <p:grpSpPr bwMode="auto">
          <a:xfrm>
            <a:off x="2781300" y="1616075"/>
            <a:ext cx="79375" cy="661988"/>
            <a:chOff x="4319" y="868"/>
            <a:chExt cx="49" cy="459"/>
          </a:xfrm>
        </p:grpSpPr>
        <p:sp>
          <p:nvSpPr>
            <p:cNvPr id="1112265" name="Line 305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66" name="Line 306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6" name="Group 307"/>
          <p:cNvGrpSpPr>
            <a:grpSpLocks noChangeAspect="1"/>
          </p:cNvGrpSpPr>
          <p:nvPr/>
        </p:nvGrpSpPr>
        <p:grpSpPr bwMode="auto">
          <a:xfrm>
            <a:off x="1717675" y="2125663"/>
            <a:ext cx="82550" cy="714375"/>
            <a:chOff x="4319" y="868"/>
            <a:chExt cx="49" cy="459"/>
          </a:xfrm>
        </p:grpSpPr>
        <p:sp>
          <p:nvSpPr>
            <p:cNvPr id="1112263" name="Line 308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64" name="Line 309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7" name="Group 310"/>
          <p:cNvGrpSpPr>
            <a:grpSpLocks noChangeAspect="1"/>
          </p:cNvGrpSpPr>
          <p:nvPr/>
        </p:nvGrpSpPr>
        <p:grpSpPr bwMode="auto">
          <a:xfrm>
            <a:off x="2290763" y="2138363"/>
            <a:ext cx="79375" cy="628650"/>
            <a:chOff x="4319" y="868"/>
            <a:chExt cx="49" cy="459"/>
          </a:xfrm>
        </p:grpSpPr>
        <p:sp>
          <p:nvSpPr>
            <p:cNvPr id="1112261" name="Line 311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62" name="Line 312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8" name="Group 313"/>
          <p:cNvGrpSpPr>
            <a:grpSpLocks noChangeAspect="1"/>
          </p:cNvGrpSpPr>
          <p:nvPr/>
        </p:nvGrpSpPr>
        <p:grpSpPr bwMode="auto">
          <a:xfrm>
            <a:off x="2870200" y="2098675"/>
            <a:ext cx="79375" cy="560388"/>
            <a:chOff x="4319" y="868"/>
            <a:chExt cx="49" cy="459"/>
          </a:xfrm>
        </p:grpSpPr>
        <p:sp>
          <p:nvSpPr>
            <p:cNvPr id="1112259" name="Line 314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60" name="Line 315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29" name="Group 316"/>
          <p:cNvGrpSpPr>
            <a:grpSpLocks noChangeAspect="1"/>
          </p:cNvGrpSpPr>
          <p:nvPr/>
        </p:nvGrpSpPr>
        <p:grpSpPr bwMode="auto">
          <a:xfrm>
            <a:off x="3440113" y="2308225"/>
            <a:ext cx="79375" cy="469900"/>
            <a:chOff x="4319" y="868"/>
            <a:chExt cx="49" cy="459"/>
          </a:xfrm>
        </p:grpSpPr>
        <p:sp>
          <p:nvSpPr>
            <p:cNvPr id="1112257" name="Line 317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58" name="Line 318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0" name="Group 319"/>
          <p:cNvGrpSpPr>
            <a:grpSpLocks noChangeAspect="1"/>
          </p:cNvGrpSpPr>
          <p:nvPr/>
        </p:nvGrpSpPr>
        <p:grpSpPr bwMode="auto">
          <a:xfrm>
            <a:off x="4010025" y="2489200"/>
            <a:ext cx="82550" cy="427038"/>
            <a:chOff x="4319" y="868"/>
            <a:chExt cx="49" cy="459"/>
          </a:xfrm>
        </p:grpSpPr>
        <p:sp>
          <p:nvSpPr>
            <p:cNvPr id="1112255" name="Line 320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56" name="Line 321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1" name="Group 322"/>
          <p:cNvGrpSpPr>
            <a:grpSpLocks noChangeAspect="1"/>
          </p:cNvGrpSpPr>
          <p:nvPr/>
        </p:nvGrpSpPr>
        <p:grpSpPr bwMode="auto">
          <a:xfrm>
            <a:off x="4575175" y="2724150"/>
            <a:ext cx="77788" cy="384175"/>
            <a:chOff x="4319" y="868"/>
            <a:chExt cx="49" cy="459"/>
          </a:xfrm>
        </p:grpSpPr>
        <p:sp>
          <p:nvSpPr>
            <p:cNvPr id="1112253" name="Line 323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54" name="Line 324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2" name="Group 325"/>
          <p:cNvGrpSpPr>
            <a:grpSpLocks noChangeAspect="1"/>
          </p:cNvGrpSpPr>
          <p:nvPr/>
        </p:nvGrpSpPr>
        <p:grpSpPr bwMode="auto">
          <a:xfrm>
            <a:off x="5145088" y="2701925"/>
            <a:ext cx="82550" cy="558800"/>
            <a:chOff x="4319" y="868"/>
            <a:chExt cx="49" cy="459"/>
          </a:xfrm>
        </p:grpSpPr>
        <p:sp>
          <p:nvSpPr>
            <p:cNvPr id="1112251" name="Line 326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52" name="Line 327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3" name="Group 328"/>
          <p:cNvGrpSpPr>
            <a:grpSpLocks noChangeAspect="1"/>
          </p:cNvGrpSpPr>
          <p:nvPr/>
        </p:nvGrpSpPr>
        <p:grpSpPr bwMode="auto">
          <a:xfrm>
            <a:off x="5711825" y="2936875"/>
            <a:ext cx="82550" cy="476250"/>
            <a:chOff x="4319" y="868"/>
            <a:chExt cx="49" cy="459"/>
          </a:xfrm>
        </p:grpSpPr>
        <p:sp>
          <p:nvSpPr>
            <p:cNvPr id="1112249" name="Line 329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50" name="Line 330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4" name="Group 331"/>
          <p:cNvGrpSpPr>
            <a:grpSpLocks noChangeAspect="1"/>
          </p:cNvGrpSpPr>
          <p:nvPr/>
        </p:nvGrpSpPr>
        <p:grpSpPr bwMode="auto">
          <a:xfrm>
            <a:off x="6288088" y="2986088"/>
            <a:ext cx="82550" cy="592137"/>
            <a:chOff x="4319" y="868"/>
            <a:chExt cx="49" cy="459"/>
          </a:xfrm>
        </p:grpSpPr>
        <p:sp>
          <p:nvSpPr>
            <p:cNvPr id="1112247" name="Line 332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48" name="Line 333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5" name="Group 334"/>
          <p:cNvGrpSpPr>
            <a:grpSpLocks noChangeAspect="1"/>
          </p:cNvGrpSpPr>
          <p:nvPr/>
        </p:nvGrpSpPr>
        <p:grpSpPr bwMode="auto">
          <a:xfrm>
            <a:off x="6861175" y="3154363"/>
            <a:ext cx="82550" cy="600075"/>
            <a:chOff x="4319" y="868"/>
            <a:chExt cx="49" cy="459"/>
          </a:xfrm>
        </p:grpSpPr>
        <p:sp>
          <p:nvSpPr>
            <p:cNvPr id="1112245" name="Line 335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46" name="Line 336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6" name="Group 337"/>
          <p:cNvGrpSpPr>
            <a:grpSpLocks noChangeAspect="1"/>
          </p:cNvGrpSpPr>
          <p:nvPr/>
        </p:nvGrpSpPr>
        <p:grpSpPr bwMode="auto">
          <a:xfrm>
            <a:off x="7431088" y="3425825"/>
            <a:ext cx="82550" cy="496888"/>
            <a:chOff x="4319" y="868"/>
            <a:chExt cx="49" cy="459"/>
          </a:xfrm>
        </p:grpSpPr>
        <p:sp>
          <p:nvSpPr>
            <p:cNvPr id="1112243" name="Line 338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44" name="Line 339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7" name="Group 340"/>
          <p:cNvGrpSpPr>
            <a:grpSpLocks noChangeAspect="1"/>
          </p:cNvGrpSpPr>
          <p:nvPr/>
        </p:nvGrpSpPr>
        <p:grpSpPr bwMode="auto">
          <a:xfrm rot="10800000">
            <a:off x="2247900" y="3148013"/>
            <a:ext cx="79375" cy="639762"/>
            <a:chOff x="4319" y="868"/>
            <a:chExt cx="49" cy="459"/>
          </a:xfrm>
        </p:grpSpPr>
        <p:sp>
          <p:nvSpPr>
            <p:cNvPr id="1112241" name="Line 341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42" name="Line 342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8" name="Group 343"/>
          <p:cNvGrpSpPr>
            <a:grpSpLocks noChangeAspect="1"/>
          </p:cNvGrpSpPr>
          <p:nvPr/>
        </p:nvGrpSpPr>
        <p:grpSpPr bwMode="auto">
          <a:xfrm rot="10800000">
            <a:off x="2820988" y="3330575"/>
            <a:ext cx="79375" cy="601663"/>
            <a:chOff x="4319" y="868"/>
            <a:chExt cx="49" cy="459"/>
          </a:xfrm>
        </p:grpSpPr>
        <p:sp>
          <p:nvSpPr>
            <p:cNvPr id="1112239" name="Line 344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40" name="Line 345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39" name="Group 346"/>
          <p:cNvGrpSpPr>
            <a:grpSpLocks noChangeAspect="1"/>
          </p:cNvGrpSpPr>
          <p:nvPr/>
        </p:nvGrpSpPr>
        <p:grpSpPr bwMode="auto">
          <a:xfrm rot="10800000">
            <a:off x="3394075" y="3357563"/>
            <a:ext cx="79375" cy="625475"/>
            <a:chOff x="4319" y="868"/>
            <a:chExt cx="49" cy="459"/>
          </a:xfrm>
        </p:grpSpPr>
        <p:sp>
          <p:nvSpPr>
            <p:cNvPr id="1112237" name="Line 347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38" name="Line 348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0" name="Group 349"/>
          <p:cNvGrpSpPr>
            <a:grpSpLocks noChangeAspect="1"/>
          </p:cNvGrpSpPr>
          <p:nvPr/>
        </p:nvGrpSpPr>
        <p:grpSpPr bwMode="auto">
          <a:xfrm rot="10800000">
            <a:off x="3952875" y="3346450"/>
            <a:ext cx="82550" cy="360363"/>
            <a:chOff x="4319" y="868"/>
            <a:chExt cx="49" cy="459"/>
          </a:xfrm>
        </p:grpSpPr>
        <p:sp>
          <p:nvSpPr>
            <p:cNvPr id="1112235" name="Line 350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36" name="Line 351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1" name="Group 352"/>
          <p:cNvGrpSpPr>
            <a:grpSpLocks noChangeAspect="1"/>
          </p:cNvGrpSpPr>
          <p:nvPr/>
        </p:nvGrpSpPr>
        <p:grpSpPr bwMode="auto">
          <a:xfrm rot="10800000">
            <a:off x="4525963" y="3333750"/>
            <a:ext cx="82550" cy="525463"/>
            <a:chOff x="4319" y="868"/>
            <a:chExt cx="49" cy="459"/>
          </a:xfrm>
        </p:grpSpPr>
        <p:sp>
          <p:nvSpPr>
            <p:cNvPr id="1112233" name="Line 353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34" name="Line 354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2" name="Group 355"/>
          <p:cNvGrpSpPr>
            <a:grpSpLocks noChangeAspect="1"/>
          </p:cNvGrpSpPr>
          <p:nvPr/>
        </p:nvGrpSpPr>
        <p:grpSpPr bwMode="auto">
          <a:xfrm rot="10800000">
            <a:off x="1674813" y="2913063"/>
            <a:ext cx="79375" cy="762000"/>
            <a:chOff x="4319" y="868"/>
            <a:chExt cx="49" cy="459"/>
          </a:xfrm>
        </p:grpSpPr>
        <p:sp>
          <p:nvSpPr>
            <p:cNvPr id="1112231" name="Line 356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32" name="Line 357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3" name="Group 358"/>
          <p:cNvGrpSpPr>
            <a:grpSpLocks noChangeAspect="1"/>
          </p:cNvGrpSpPr>
          <p:nvPr/>
        </p:nvGrpSpPr>
        <p:grpSpPr bwMode="auto">
          <a:xfrm rot="10800000">
            <a:off x="5092700" y="3281363"/>
            <a:ext cx="82550" cy="787400"/>
            <a:chOff x="4319" y="868"/>
            <a:chExt cx="49" cy="459"/>
          </a:xfrm>
        </p:grpSpPr>
        <p:sp>
          <p:nvSpPr>
            <p:cNvPr id="1112229" name="Line 359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30" name="Line 360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4" name="Group 361"/>
          <p:cNvGrpSpPr>
            <a:grpSpLocks noChangeAspect="1"/>
          </p:cNvGrpSpPr>
          <p:nvPr/>
        </p:nvGrpSpPr>
        <p:grpSpPr bwMode="auto">
          <a:xfrm rot="10800000">
            <a:off x="5668963" y="3279775"/>
            <a:ext cx="82550" cy="523875"/>
            <a:chOff x="4319" y="868"/>
            <a:chExt cx="49" cy="459"/>
          </a:xfrm>
        </p:grpSpPr>
        <p:sp>
          <p:nvSpPr>
            <p:cNvPr id="1112227" name="Line 362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28" name="Line 363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5" name="Group 364"/>
          <p:cNvGrpSpPr>
            <a:grpSpLocks noChangeAspect="1"/>
          </p:cNvGrpSpPr>
          <p:nvPr/>
        </p:nvGrpSpPr>
        <p:grpSpPr bwMode="auto">
          <a:xfrm rot="10800000">
            <a:off x="6242050" y="3260725"/>
            <a:ext cx="79375" cy="682625"/>
            <a:chOff x="4319" y="868"/>
            <a:chExt cx="49" cy="459"/>
          </a:xfrm>
        </p:grpSpPr>
        <p:sp>
          <p:nvSpPr>
            <p:cNvPr id="1112225" name="Line 365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26" name="Line 366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6" name="Group 367"/>
          <p:cNvGrpSpPr>
            <a:grpSpLocks noChangeAspect="1"/>
          </p:cNvGrpSpPr>
          <p:nvPr/>
        </p:nvGrpSpPr>
        <p:grpSpPr bwMode="auto">
          <a:xfrm rot="10800000">
            <a:off x="6808788" y="3248025"/>
            <a:ext cx="82550" cy="661988"/>
            <a:chOff x="4319" y="868"/>
            <a:chExt cx="49" cy="459"/>
          </a:xfrm>
        </p:grpSpPr>
        <p:sp>
          <p:nvSpPr>
            <p:cNvPr id="1112223" name="Line 368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24" name="Line 369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7" name="Group 370"/>
          <p:cNvGrpSpPr>
            <a:grpSpLocks noChangeAspect="1"/>
          </p:cNvGrpSpPr>
          <p:nvPr/>
        </p:nvGrpSpPr>
        <p:grpSpPr bwMode="auto">
          <a:xfrm rot="10800000">
            <a:off x="7373938" y="3227388"/>
            <a:ext cx="79375" cy="755650"/>
            <a:chOff x="4319" y="868"/>
            <a:chExt cx="49" cy="459"/>
          </a:xfrm>
        </p:grpSpPr>
        <p:sp>
          <p:nvSpPr>
            <p:cNvPr id="1112221" name="Line 371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22" name="Line 372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8" name="Group 373"/>
          <p:cNvGrpSpPr>
            <a:grpSpLocks noChangeAspect="1"/>
          </p:cNvGrpSpPr>
          <p:nvPr/>
        </p:nvGrpSpPr>
        <p:grpSpPr bwMode="auto">
          <a:xfrm rot="10800000">
            <a:off x="7288213" y="4902200"/>
            <a:ext cx="79375" cy="585788"/>
            <a:chOff x="4319" y="868"/>
            <a:chExt cx="49" cy="459"/>
          </a:xfrm>
        </p:grpSpPr>
        <p:sp>
          <p:nvSpPr>
            <p:cNvPr id="1112219" name="Line 374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20" name="Line 375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49" name="Group 376"/>
          <p:cNvGrpSpPr>
            <a:grpSpLocks noChangeAspect="1"/>
          </p:cNvGrpSpPr>
          <p:nvPr/>
        </p:nvGrpSpPr>
        <p:grpSpPr bwMode="auto">
          <a:xfrm rot="10800000">
            <a:off x="6718300" y="4673600"/>
            <a:ext cx="82550" cy="603250"/>
            <a:chOff x="4319" y="868"/>
            <a:chExt cx="49" cy="459"/>
          </a:xfrm>
        </p:grpSpPr>
        <p:sp>
          <p:nvSpPr>
            <p:cNvPr id="1112217" name="Line 377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18" name="Line 378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0" name="Group 379"/>
          <p:cNvGrpSpPr>
            <a:grpSpLocks noChangeAspect="1"/>
          </p:cNvGrpSpPr>
          <p:nvPr/>
        </p:nvGrpSpPr>
        <p:grpSpPr bwMode="auto">
          <a:xfrm rot="10800000">
            <a:off x="6148388" y="4462463"/>
            <a:ext cx="79375" cy="582612"/>
            <a:chOff x="4319" y="868"/>
            <a:chExt cx="49" cy="459"/>
          </a:xfrm>
        </p:grpSpPr>
        <p:sp>
          <p:nvSpPr>
            <p:cNvPr id="1112215" name="Line 380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16" name="Line 381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1" name="Group 382"/>
          <p:cNvGrpSpPr>
            <a:grpSpLocks noChangeAspect="1"/>
          </p:cNvGrpSpPr>
          <p:nvPr/>
        </p:nvGrpSpPr>
        <p:grpSpPr bwMode="auto">
          <a:xfrm rot="10800000">
            <a:off x="5580063" y="4257675"/>
            <a:ext cx="82550" cy="485775"/>
            <a:chOff x="4319" y="868"/>
            <a:chExt cx="49" cy="459"/>
          </a:xfrm>
        </p:grpSpPr>
        <p:sp>
          <p:nvSpPr>
            <p:cNvPr id="1112213" name="Line 383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14" name="Line 384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2" name="Group 385"/>
          <p:cNvGrpSpPr>
            <a:grpSpLocks noChangeAspect="1"/>
          </p:cNvGrpSpPr>
          <p:nvPr/>
        </p:nvGrpSpPr>
        <p:grpSpPr bwMode="auto">
          <a:xfrm rot="10800000">
            <a:off x="5006975" y="4051300"/>
            <a:ext cx="82550" cy="503238"/>
            <a:chOff x="4319" y="868"/>
            <a:chExt cx="49" cy="459"/>
          </a:xfrm>
        </p:grpSpPr>
        <p:sp>
          <p:nvSpPr>
            <p:cNvPr id="1112211" name="Line 386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12" name="Line 387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3" name="Group 388"/>
          <p:cNvGrpSpPr>
            <a:grpSpLocks noChangeAspect="1"/>
          </p:cNvGrpSpPr>
          <p:nvPr/>
        </p:nvGrpSpPr>
        <p:grpSpPr bwMode="auto">
          <a:xfrm rot="10800000">
            <a:off x="4433888" y="3843338"/>
            <a:ext cx="82550" cy="377825"/>
            <a:chOff x="4319" y="868"/>
            <a:chExt cx="49" cy="459"/>
          </a:xfrm>
        </p:grpSpPr>
        <p:sp>
          <p:nvSpPr>
            <p:cNvPr id="1112209" name="Line 389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10" name="Line 390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4" name="Group 391"/>
          <p:cNvGrpSpPr>
            <a:grpSpLocks noChangeAspect="1"/>
          </p:cNvGrpSpPr>
          <p:nvPr/>
        </p:nvGrpSpPr>
        <p:grpSpPr bwMode="auto">
          <a:xfrm rot="10800000">
            <a:off x="3863975" y="3611563"/>
            <a:ext cx="82550" cy="417512"/>
            <a:chOff x="4319" y="868"/>
            <a:chExt cx="49" cy="459"/>
          </a:xfrm>
        </p:grpSpPr>
        <p:sp>
          <p:nvSpPr>
            <p:cNvPr id="1112207" name="Line 392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08" name="Line 393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5" name="Group 394"/>
          <p:cNvGrpSpPr>
            <a:grpSpLocks noChangeAspect="1"/>
          </p:cNvGrpSpPr>
          <p:nvPr/>
        </p:nvGrpSpPr>
        <p:grpSpPr bwMode="auto">
          <a:xfrm rot="10800000">
            <a:off x="3294063" y="3413125"/>
            <a:ext cx="82550" cy="777875"/>
            <a:chOff x="4319" y="868"/>
            <a:chExt cx="49" cy="459"/>
          </a:xfrm>
        </p:grpSpPr>
        <p:sp>
          <p:nvSpPr>
            <p:cNvPr id="1112205" name="Line 395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06" name="Line 396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6" name="Group 397"/>
          <p:cNvGrpSpPr>
            <a:grpSpLocks noChangeAspect="1"/>
          </p:cNvGrpSpPr>
          <p:nvPr/>
        </p:nvGrpSpPr>
        <p:grpSpPr bwMode="auto">
          <a:xfrm rot="10800000">
            <a:off x="2727325" y="3190875"/>
            <a:ext cx="79375" cy="635000"/>
            <a:chOff x="4319" y="868"/>
            <a:chExt cx="49" cy="459"/>
          </a:xfrm>
        </p:grpSpPr>
        <p:sp>
          <p:nvSpPr>
            <p:cNvPr id="1112203" name="Line 398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04" name="Line 399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7" name="Group 400"/>
          <p:cNvGrpSpPr>
            <a:grpSpLocks noChangeAspect="1"/>
          </p:cNvGrpSpPr>
          <p:nvPr/>
        </p:nvGrpSpPr>
        <p:grpSpPr bwMode="auto">
          <a:xfrm rot="10800000">
            <a:off x="2159000" y="3071813"/>
            <a:ext cx="82550" cy="411162"/>
            <a:chOff x="4319" y="868"/>
            <a:chExt cx="49" cy="459"/>
          </a:xfrm>
        </p:grpSpPr>
        <p:sp>
          <p:nvSpPr>
            <p:cNvPr id="1112201" name="Line 401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02" name="Line 402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8" name="Group 403"/>
          <p:cNvGrpSpPr>
            <a:grpSpLocks noChangeAspect="1"/>
          </p:cNvGrpSpPr>
          <p:nvPr/>
        </p:nvGrpSpPr>
        <p:grpSpPr bwMode="auto">
          <a:xfrm rot="10800000">
            <a:off x="1579563" y="2913063"/>
            <a:ext cx="79375" cy="387350"/>
            <a:chOff x="4319" y="868"/>
            <a:chExt cx="49" cy="459"/>
          </a:xfrm>
        </p:grpSpPr>
        <p:sp>
          <p:nvSpPr>
            <p:cNvPr id="1112199" name="Line 404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2200" name="Line 405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C0C0C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grpSp>
        <p:nvGrpSpPr>
          <p:cNvPr id="1112159" name="Group 406"/>
          <p:cNvGrpSpPr>
            <a:grpSpLocks noChangeAspect="1"/>
          </p:cNvGrpSpPr>
          <p:nvPr/>
        </p:nvGrpSpPr>
        <p:grpSpPr bwMode="auto">
          <a:xfrm>
            <a:off x="1579563" y="2840038"/>
            <a:ext cx="5781675" cy="2062162"/>
            <a:chOff x="823" y="1438"/>
            <a:chExt cx="3511" cy="1251"/>
          </a:xfrm>
        </p:grpSpPr>
        <p:sp>
          <p:nvSpPr>
            <p:cNvPr id="1112187" name="Freeform 407"/>
            <p:cNvSpPr>
              <a:spLocks noChangeAspect="1"/>
            </p:cNvSpPr>
            <p:nvPr/>
          </p:nvSpPr>
          <p:spPr bwMode="auto">
            <a:xfrm>
              <a:off x="846" y="1458"/>
              <a:ext cx="3471" cy="1212"/>
            </a:xfrm>
            <a:custGeom>
              <a:avLst/>
              <a:gdLst>
                <a:gd name="T0" fmla="*/ 0 w 3471"/>
                <a:gd name="T1" fmla="*/ 0 h 1212"/>
                <a:gd name="T2" fmla="*/ 357 w 3471"/>
                <a:gd name="T3" fmla="*/ 96 h 1212"/>
                <a:gd name="T4" fmla="*/ 699 w 3471"/>
                <a:gd name="T5" fmla="*/ 174 h 1212"/>
                <a:gd name="T6" fmla="*/ 1044 w 3471"/>
                <a:gd name="T7" fmla="*/ 300 h 1212"/>
                <a:gd name="T8" fmla="*/ 1392 w 3471"/>
                <a:gd name="T9" fmla="*/ 426 h 1212"/>
                <a:gd name="T10" fmla="*/ 1740 w 3471"/>
                <a:gd name="T11" fmla="*/ 564 h 1212"/>
                <a:gd name="T12" fmla="*/ 3123 w 3471"/>
                <a:gd name="T13" fmla="*/ 1071 h 1212"/>
                <a:gd name="T14" fmla="*/ 3471 w 3471"/>
                <a:gd name="T15" fmla="*/ 1212 h 121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471"/>
                <a:gd name="T25" fmla="*/ 0 h 1212"/>
                <a:gd name="T26" fmla="*/ 3471 w 3471"/>
                <a:gd name="T27" fmla="*/ 1212 h 121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471" h="1212">
                  <a:moveTo>
                    <a:pt x="0" y="0"/>
                  </a:moveTo>
                  <a:lnTo>
                    <a:pt x="357" y="96"/>
                  </a:lnTo>
                  <a:lnTo>
                    <a:pt x="699" y="174"/>
                  </a:lnTo>
                  <a:lnTo>
                    <a:pt x="1044" y="300"/>
                  </a:lnTo>
                  <a:lnTo>
                    <a:pt x="1392" y="426"/>
                  </a:lnTo>
                  <a:lnTo>
                    <a:pt x="1740" y="564"/>
                  </a:lnTo>
                  <a:lnTo>
                    <a:pt x="3123" y="1071"/>
                  </a:lnTo>
                  <a:lnTo>
                    <a:pt x="3471" y="1212"/>
                  </a:lnTo>
                </a:path>
              </a:pathLst>
            </a:cu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2188" name="Oval 408"/>
            <p:cNvSpPr>
              <a:spLocks noChangeAspect="1" noChangeArrowheads="1"/>
            </p:cNvSpPr>
            <p:nvPr/>
          </p:nvSpPr>
          <p:spPr bwMode="auto">
            <a:xfrm>
              <a:off x="823" y="1438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89" name="Oval 409"/>
            <p:cNvSpPr>
              <a:spLocks noChangeAspect="1" noChangeArrowheads="1"/>
            </p:cNvSpPr>
            <p:nvPr/>
          </p:nvSpPr>
          <p:spPr bwMode="auto">
            <a:xfrm>
              <a:off x="1181" y="1534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90" name="Oval 410"/>
            <p:cNvSpPr>
              <a:spLocks noChangeAspect="1" noChangeArrowheads="1"/>
            </p:cNvSpPr>
            <p:nvPr/>
          </p:nvSpPr>
          <p:spPr bwMode="auto">
            <a:xfrm>
              <a:off x="1527" y="1612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91" name="Oval 411"/>
            <p:cNvSpPr>
              <a:spLocks noChangeAspect="1" noChangeArrowheads="1"/>
            </p:cNvSpPr>
            <p:nvPr/>
          </p:nvSpPr>
          <p:spPr bwMode="auto">
            <a:xfrm>
              <a:off x="1869" y="1740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92" name="Oval 412"/>
            <p:cNvSpPr>
              <a:spLocks noChangeAspect="1" noChangeArrowheads="1"/>
            </p:cNvSpPr>
            <p:nvPr/>
          </p:nvSpPr>
          <p:spPr bwMode="auto">
            <a:xfrm>
              <a:off x="2215" y="1862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93" name="Oval 413"/>
            <p:cNvSpPr>
              <a:spLocks noChangeAspect="1" noChangeArrowheads="1"/>
            </p:cNvSpPr>
            <p:nvPr/>
          </p:nvSpPr>
          <p:spPr bwMode="auto">
            <a:xfrm>
              <a:off x="2561" y="2002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94" name="Oval 414"/>
            <p:cNvSpPr>
              <a:spLocks noChangeAspect="1" noChangeArrowheads="1"/>
            </p:cNvSpPr>
            <p:nvPr/>
          </p:nvSpPr>
          <p:spPr bwMode="auto">
            <a:xfrm>
              <a:off x="2907" y="2128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95" name="Oval 415"/>
            <p:cNvSpPr>
              <a:spLocks noChangeAspect="1" noChangeArrowheads="1"/>
            </p:cNvSpPr>
            <p:nvPr/>
          </p:nvSpPr>
          <p:spPr bwMode="auto">
            <a:xfrm>
              <a:off x="3257" y="2254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96" name="Oval 416"/>
            <p:cNvSpPr>
              <a:spLocks noChangeAspect="1" noChangeArrowheads="1"/>
            </p:cNvSpPr>
            <p:nvPr/>
          </p:nvSpPr>
          <p:spPr bwMode="auto">
            <a:xfrm>
              <a:off x="3601" y="2378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97" name="Oval 417"/>
            <p:cNvSpPr>
              <a:spLocks noChangeAspect="1" noChangeArrowheads="1"/>
            </p:cNvSpPr>
            <p:nvPr/>
          </p:nvSpPr>
          <p:spPr bwMode="auto">
            <a:xfrm>
              <a:off x="3945" y="2506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98" name="Oval 418"/>
            <p:cNvSpPr>
              <a:spLocks noChangeAspect="1" noChangeArrowheads="1"/>
            </p:cNvSpPr>
            <p:nvPr/>
          </p:nvSpPr>
          <p:spPr bwMode="auto">
            <a:xfrm>
              <a:off x="4289" y="2644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grpSp>
        <p:nvGrpSpPr>
          <p:cNvPr id="1112160" name="Group 419"/>
          <p:cNvGrpSpPr>
            <a:grpSpLocks noChangeAspect="1"/>
          </p:cNvGrpSpPr>
          <p:nvPr/>
        </p:nvGrpSpPr>
        <p:grpSpPr bwMode="auto">
          <a:xfrm>
            <a:off x="1671638" y="2843213"/>
            <a:ext cx="5784850" cy="514350"/>
            <a:chOff x="880" y="1439"/>
            <a:chExt cx="3512" cy="313"/>
          </a:xfrm>
        </p:grpSpPr>
        <p:sp>
          <p:nvSpPr>
            <p:cNvPr id="1112175" name="Freeform 420"/>
            <p:cNvSpPr>
              <a:spLocks noChangeAspect="1"/>
            </p:cNvSpPr>
            <p:nvPr/>
          </p:nvSpPr>
          <p:spPr bwMode="auto">
            <a:xfrm>
              <a:off x="903" y="1461"/>
              <a:ext cx="3471" cy="270"/>
            </a:xfrm>
            <a:custGeom>
              <a:avLst/>
              <a:gdLst>
                <a:gd name="T0" fmla="*/ 0 w 3471"/>
                <a:gd name="T1" fmla="*/ 0 h 270"/>
                <a:gd name="T2" fmla="*/ 351 w 3471"/>
                <a:gd name="T3" fmla="*/ 135 h 270"/>
                <a:gd name="T4" fmla="*/ 699 w 3471"/>
                <a:gd name="T5" fmla="*/ 252 h 270"/>
                <a:gd name="T6" fmla="*/ 1044 w 3471"/>
                <a:gd name="T7" fmla="*/ 270 h 270"/>
                <a:gd name="T8" fmla="*/ 3123 w 3471"/>
                <a:gd name="T9" fmla="*/ 201 h 270"/>
                <a:gd name="T10" fmla="*/ 3471 w 3471"/>
                <a:gd name="T11" fmla="*/ 186 h 2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471"/>
                <a:gd name="T19" fmla="*/ 0 h 270"/>
                <a:gd name="T20" fmla="*/ 3471 w 3471"/>
                <a:gd name="T21" fmla="*/ 270 h 27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471" h="270">
                  <a:moveTo>
                    <a:pt x="0" y="0"/>
                  </a:moveTo>
                  <a:lnTo>
                    <a:pt x="351" y="135"/>
                  </a:lnTo>
                  <a:lnTo>
                    <a:pt x="699" y="252"/>
                  </a:lnTo>
                  <a:lnTo>
                    <a:pt x="1044" y="270"/>
                  </a:lnTo>
                  <a:lnTo>
                    <a:pt x="3123" y="201"/>
                  </a:lnTo>
                  <a:lnTo>
                    <a:pt x="3471" y="186"/>
                  </a:lnTo>
                </a:path>
              </a:pathLst>
            </a:cu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2176" name="Oval 421"/>
            <p:cNvSpPr>
              <a:spLocks noChangeAspect="1" noChangeArrowheads="1"/>
            </p:cNvSpPr>
            <p:nvPr/>
          </p:nvSpPr>
          <p:spPr bwMode="auto">
            <a:xfrm>
              <a:off x="880" y="1439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77" name="Oval 422"/>
            <p:cNvSpPr>
              <a:spLocks noChangeAspect="1" noChangeArrowheads="1"/>
            </p:cNvSpPr>
            <p:nvPr/>
          </p:nvSpPr>
          <p:spPr bwMode="auto">
            <a:xfrm>
              <a:off x="1235" y="1579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78" name="Oval 423"/>
            <p:cNvSpPr>
              <a:spLocks noChangeAspect="1" noChangeArrowheads="1"/>
            </p:cNvSpPr>
            <p:nvPr/>
          </p:nvSpPr>
          <p:spPr bwMode="auto">
            <a:xfrm>
              <a:off x="1581" y="1690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79" name="Oval 424"/>
            <p:cNvSpPr>
              <a:spLocks noChangeAspect="1" noChangeArrowheads="1"/>
            </p:cNvSpPr>
            <p:nvPr/>
          </p:nvSpPr>
          <p:spPr bwMode="auto">
            <a:xfrm>
              <a:off x="1927" y="1707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80" name="Oval 425"/>
            <p:cNvSpPr>
              <a:spLocks noChangeAspect="1" noChangeArrowheads="1"/>
            </p:cNvSpPr>
            <p:nvPr/>
          </p:nvSpPr>
          <p:spPr bwMode="auto">
            <a:xfrm>
              <a:off x="2273" y="1702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81" name="Oval 426"/>
            <p:cNvSpPr>
              <a:spLocks noChangeAspect="1" noChangeArrowheads="1"/>
            </p:cNvSpPr>
            <p:nvPr/>
          </p:nvSpPr>
          <p:spPr bwMode="auto">
            <a:xfrm>
              <a:off x="2619" y="1693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82" name="Oval 427"/>
            <p:cNvSpPr>
              <a:spLocks noChangeAspect="1" noChangeArrowheads="1"/>
            </p:cNvSpPr>
            <p:nvPr/>
          </p:nvSpPr>
          <p:spPr bwMode="auto">
            <a:xfrm>
              <a:off x="2965" y="1676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83" name="Oval 428"/>
            <p:cNvSpPr>
              <a:spLocks noChangeAspect="1" noChangeArrowheads="1"/>
            </p:cNvSpPr>
            <p:nvPr/>
          </p:nvSpPr>
          <p:spPr bwMode="auto">
            <a:xfrm>
              <a:off x="3311" y="1659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84" name="Oval 429"/>
            <p:cNvSpPr>
              <a:spLocks noChangeAspect="1" noChangeArrowheads="1"/>
            </p:cNvSpPr>
            <p:nvPr/>
          </p:nvSpPr>
          <p:spPr bwMode="auto">
            <a:xfrm>
              <a:off x="3657" y="1650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85" name="Oval 430"/>
            <p:cNvSpPr>
              <a:spLocks noChangeAspect="1" noChangeArrowheads="1"/>
            </p:cNvSpPr>
            <p:nvPr/>
          </p:nvSpPr>
          <p:spPr bwMode="auto">
            <a:xfrm>
              <a:off x="4003" y="1641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86" name="Oval 431"/>
            <p:cNvSpPr>
              <a:spLocks noChangeAspect="1" noChangeArrowheads="1"/>
            </p:cNvSpPr>
            <p:nvPr/>
          </p:nvSpPr>
          <p:spPr bwMode="auto">
            <a:xfrm>
              <a:off x="4347" y="1628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grpSp>
        <p:nvGrpSpPr>
          <p:cNvPr id="1112161" name="Group 432"/>
          <p:cNvGrpSpPr>
            <a:grpSpLocks noChangeAspect="1"/>
          </p:cNvGrpSpPr>
          <p:nvPr/>
        </p:nvGrpSpPr>
        <p:grpSpPr bwMode="auto">
          <a:xfrm>
            <a:off x="1631950" y="2046288"/>
            <a:ext cx="5775325" cy="869950"/>
            <a:chOff x="857" y="957"/>
            <a:chExt cx="3504" cy="528"/>
          </a:xfrm>
        </p:grpSpPr>
        <p:sp>
          <p:nvSpPr>
            <p:cNvPr id="1112163" name="Freeform 433"/>
            <p:cNvSpPr>
              <a:spLocks noChangeAspect="1"/>
            </p:cNvSpPr>
            <p:nvPr/>
          </p:nvSpPr>
          <p:spPr bwMode="auto">
            <a:xfrm>
              <a:off x="876" y="975"/>
              <a:ext cx="3468" cy="483"/>
            </a:xfrm>
            <a:custGeom>
              <a:avLst/>
              <a:gdLst>
                <a:gd name="T0" fmla="*/ 0 w 3468"/>
                <a:gd name="T1" fmla="*/ 483 h 483"/>
                <a:gd name="T2" fmla="*/ 354 w 3468"/>
                <a:gd name="T3" fmla="*/ 0 h 483"/>
                <a:gd name="T4" fmla="*/ 696 w 3468"/>
                <a:gd name="T5" fmla="*/ 144 h 483"/>
                <a:gd name="T6" fmla="*/ 1038 w 3468"/>
                <a:gd name="T7" fmla="*/ 192 h 483"/>
                <a:gd name="T8" fmla="*/ 1386 w 3468"/>
                <a:gd name="T9" fmla="*/ 228 h 483"/>
                <a:gd name="T10" fmla="*/ 2772 w 3468"/>
                <a:gd name="T11" fmla="*/ 327 h 483"/>
                <a:gd name="T12" fmla="*/ 3117 w 3468"/>
                <a:gd name="T13" fmla="*/ 351 h 483"/>
                <a:gd name="T14" fmla="*/ 3468 w 3468"/>
                <a:gd name="T15" fmla="*/ 384 h 4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3468"/>
                <a:gd name="T25" fmla="*/ 0 h 483"/>
                <a:gd name="T26" fmla="*/ 3468 w 3468"/>
                <a:gd name="T27" fmla="*/ 483 h 4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3468" h="483">
                  <a:moveTo>
                    <a:pt x="0" y="483"/>
                  </a:moveTo>
                  <a:lnTo>
                    <a:pt x="354" y="0"/>
                  </a:lnTo>
                  <a:lnTo>
                    <a:pt x="696" y="144"/>
                  </a:lnTo>
                  <a:lnTo>
                    <a:pt x="1038" y="192"/>
                  </a:lnTo>
                  <a:lnTo>
                    <a:pt x="1386" y="228"/>
                  </a:lnTo>
                  <a:lnTo>
                    <a:pt x="2772" y="327"/>
                  </a:lnTo>
                  <a:lnTo>
                    <a:pt x="3117" y="351"/>
                  </a:lnTo>
                  <a:lnTo>
                    <a:pt x="3468" y="384"/>
                  </a:lnTo>
                </a:path>
              </a:pathLst>
            </a:custGeom>
            <a:noFill/>
            <a:ln w="158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2164" name="Oval 434"/>
            <p:cNvSpPr>
              <a:spLocks noChangeAspect="1" noChangeArrowheads="1"/>
            </p:cNvSpPr>
            <p:nvPr/>
          </p:nvSpPr>
          <p:spPr bwMode="auto">
            <a:xfrm>
              <a:off x="1204" y="957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65" name="Oval 435"/>
            <p:cNvSpPr>
              <a:spLocks noChangeAspect="1" noChangeArrowheads="1"/>
            </p:cNvSpPr>
            <p:nvPr/>
          </p:nvSpPr>
          <p:spPr bwMode="auto">
            <a:xfrm>
              <a:off x="1552" y="1097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66" name="Oval 436"/>
            <p:cNvSpPr>
              <a:spLocks noChangeAspect="1" noChangeArrowheads="1"/>
            </p:cNvSpPr>
            <p:nvPr/>
          </p:nvSpPr>
          <p:spPr bwMode="auto">
            <a:xfrm>
              <a:off x="1898" y="1145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67" name="Oval 437"/>
            <p:cNvSpPr>
              <a:spLocks noChangeAspect="1" noChangeArrowheads="1"/>
            </p:cNvSpPr>
            <p:nvPr/>
          </p:nvSpPr>
          <p:spPr bwMode="auto">
            <a:xfrm>
              <a:off x="2244" y="1183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68" name="Oval 438"/>
            <p:cNvSpPr>
              <a:spLocks noChangeAspect="1" noChangeArrowheads="1"/>
            </p:cNvSpPr>
            <p:nvPr/>
          </p:nvSpPr>
          <p:spPr bwMode="auto">
            <a:xfrm>
              <a:off x="2590" y="1209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69" name="Oval 439"/>
            <p:cNvSpPr>
              <a:spLocks noChangeAspect="1" noChangeArrowheads="1"/>
            </p:cNvSpPr>
            <p:nvPr/>
          </p:nvSpPr>
          <p:spPr bwMode="auto">
            <a:xfrm>
              <a:off x="2936" y="1235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70" name="Oval 440"/>
            <p:cNvSpPr>
              <a:spLocks noChangeAspect="1" noChangeArrowheads="1"/>
            </p:cNvSpPr>
            <p:nvPr/>
          </p:nvSpPr>
          <p:spPr bwMode="auto">
            <a:xfrm>
              <a:off x="3282" y="1259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71" name="Oval 441"/>
            <p:cNvSpPr>
              <a:spLocks noChangeAspect="1" noChangeArrowheads="1"/>
            </p:cNvSpPr>
            <p:nvPr/>
          </p:nvSpPr>
          <p:spPr bwMode="auto">
            <a:xfrm>
              <a:off x="3628" y="1283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72" name="Oval 442"/>
            <p:cNvSpPr>
              <a:spLocks noChangeAspect="1" noChangeArrowheads="1"/>
            </p:cNvSpPr>
            <p:nvPr/>
          </p:nvSpPr>
          <p:spPr bwMode="auto">
            <a:xfrm>
              <a:off x="3972" y="1307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73" name="Oval 443"/>
            <p:cNvSpPr>
              <a:spLocks noChangeAspect="1" noChangeArrowheads="1"/>
            </p:cNvSpPr>
            <p:nvPr/>
          </p:nvSpPr>
          <p:spPr bwMode="auto">
            <a:xfrm>
              <a:off x="4316" y="1331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2174" name="Oval 444"/>
            <p:cNvSpPr>
              <a:spLocks noChangeAspect="1" noChangeArrowheads="1"/>
            </p:cNvSpPr>
            <p:nvPr/>
          </p:nvSpPr>
          <p:spPr bwMode="auto">
            <a:xfrm>
              <a:off x="857" y="1440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sp>
        <p:nvSpPr>
          <p:cNvPr id="1112162" name="Rectangle 241"/>
          <p:cNvSpPr>
            <a:spLocks noChangeArrowheads="1"/>
          </p:cNvSpPr>
          <p:nvPr/>
        </p:nvSpPr>
        <p:spPr bwMode="auto">
          <a:xfrm>
            <a:off x="4572000" y="6581775"/>
            <a:ext cx="4572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200">
                <a:solidFill>
                  <a:schemeClr val="tx1"/>
                </a:solidFill>
              </a:rPr>
              <a:t>Laperre TS et al. Ann Intern Med 2009; 151: 517-527</a:t>
            </a:r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1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mtClean="0"/>
              <a:t>Effect van fluticason en salmeterol op kortademigheid (MRC)</a:t>
            </a:r>
            <a:endParaRPr lang="en-US" smtClean="0"/>
          </a:p>
        </p:txBody>
      </p:sp>
      <p:sp>
        <p:nvSpPr>
          <p:cNvPr id="1114114" name="Rectangle 5"/>
          <p:cNvSpPr>
            <a:spLocks noChangeAspect="1" noChangeArrowheads="1"/>
          </p:cNvSpPr>
          <p:nvPr/>
        </p:nvSpPr>
        <p:spPr bwMode="auto">
          <a:xfrm>
            <a:off x="1497013" y="1311275"/>
            <a:ext cx="6167437" cy="43243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grpSp>
        <p:nvGrpSpPr>
          <p:cNvPr id="1114115" name="Group 6"/>
          <p:cNvGrpSpPr>
            <a:grpSpLocks noChangeAspect="1"/>
          </p:cNvGrpSpPr>
          <p:nvPr/>
        </p:nvGrpSpPr>
        <p:grpSpPr bwMode="auto">
          <a:xfrm>
            <a:off x="4167188" y="1531938"/>
            <a:ext cx="288925" cy="74612"/>
            <a:chOff x="605" y="3892"/>
            <a:chExt cx="171" cy="45"/>
          </a:xfrm>
        </p:grpSpPr>
        <p:sp>
          <p:nvSpPr>
            <p:cNvPr id="1114317" name="Line 7"/>
            <p:cNvSpPr>
              <a:spLocks noChangeAspect="1" noChangeShapeType="1"/>
            </p:cNvSpPr>
            <p:nvPr/>
          </p:nvSpPr>
          <p:spPr bwMode="auto">
            <a:xfrm>
              <a:off x="605" y="3914"/>
              <a:ext cx="171" cy="0"/>
            </a:xfrm>
            <a:prstGeom prst="line">
              <a:avLst/>
            </a:prstGeom>
            <a:noFill/>
            <a:ln w="15875">
              <a:solidFill>
                <a:srgbClr val="8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4318" name="Oval 8"/>
            <p:cNvSpPr>
              <a:spLocks noChangeAspect="1" noChangeArrowheads="1"/>
            </p:cNvSpPr>
            <p:nvPr/>
          </p:nvSpPr>
          <p:spPr bwMode="auto">
            <a:xfrm>
              <a:off x="670" y="3892"/>
              <a:ext cx="45" cy="45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grpSp>
        <p:nvGrpSpPr>
          <p:cNvPr id="1114116" name="Group 9"/>
          <p:cNvGrpSpPr>
            <a:grpSpLocks noChangeAspect="1"/>
          </p:cNvGrpSpPr>
          <p:nvPr/>
        </p:nvGrpSpPr>
        <p:grpSpPr bwMode="auto">
          <a:xfrm>
            <a:off x="4167188" y="1684338"/>
            <a:ext cx="288925" cy="74612"/>
            <a:chOff x="605" y="3892"/>
            <a:chExt cx="171" cy="45"/>
          </a:xfrm>
        </p:grpSpPr>
        <p:sp>
          <p:nvSpPr>
            <p:cNvPr id="1114315" name="Line 10"/>
            <p:cNvSpPr>
              <a:spLocks noChangeAspect="1" noChangeShapeType="1"/>
            </p:cNvSpPr>
            <p:nvPr/>
          </p:nvSpPr>
          <p:spPr bwMode="auto">
            <a:xfrm>
              <a:off x="605" y="3914"/>
              <a:ext cx="171" cy="0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4316" name="Oval 11"/>
            <p:cNvSpPr>
              <a:spLocks noChangeAspect="1" noChangeArrowheads="1"/>
            </p:cNvSpPr>
            <p:nvPr/>
          </p:nvSpPr>
          <p:spPr bwMode="auto">
            <a:xfrm>
              <a:off x="670" y="3892"/>
              <a:ext cx="45" cy="45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grpSp>
        <p:nvGrpSpPr>
          <p:cNvPr id="1114117" name="Group 12"/>
          <p:cNvGrpSpPr>
            <a:grpSpLocks noChangeAspect="1"/>
          </p:cNvGrpSpPr>
          <p:nvPr/>
        </p:nvGrpSpPr>
        <p:grpSpPr bwMode="auto">
          <a:xfrm>
            <a:off x="4167188" y="1836738"/>
            <a:ext cx="288925" cy="73025"/>
            <a:chOff x="605" y="3892"/>
            <a:chExt cx="171" cy="45"/>
          </a:xfrm>
        </p:grpSpPr>
        <p:sp>
          <p:nvSpPr>
            <p:cNvPr id="1114313" name="Line 13"/>
            <p:cNvSpPr>
              <a:spLocks noChangeAspect="1" noChangeShapeType="1"/>
            </p:cNvSpPr>
            <p:nvPr/>
          </p:nvSpPr>
          <p:spPr bwMode="auto">
            <a:xfrm>
              <a:off x="605" y="3914"/>
              <a:ext cx="171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4314" name="Oval 14"/>
            <p:cNvSpPr>
              <a:spLocks noChangeAspect="1" noChangeArrowheads="1"/>
            </p:cNvSpPr>
            <p:nvPr/>
          </p:nvSpPr>
          <p:spPr bwMode="auto">
            <a:xfrm>
              <a:off x="670" y="3892"/>
              <a:ext cx="45" cy="45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</p:grpSp>
      <p:sp>
        <p:nvSpPr>
          <p:cNvPr id="1114118" name="Text Box 15"/>
          <p:cNvSpPr txBox="1">
            <a:spLocks noChangeAspect="1" noChangeArrowheads="1"/>
          </p:cNvSpPr>
          <p:nvPr/>
        </p:nvSpPr>
        <p:spPr bwMode="auto">
          <a:xfrm>
            <a:off x="4497388" y="1477963"/>
            <a:ext cx="203041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>
                <a:solidFill>
                  <a:schemeClr val="tx1"/>
                </a:solidFill>
              </a:rPr>
              <a:t>Fluticason/salmeterol 500/50 Diskus</a:t>
            </a:r>
          </a:p>
        </p:txBody>
      </p:sp>
      <p:sp>
        <p:nvSpPr>
          <p:cNvPr id="1114119" name="Text Box 16"/>
          <p:cNvSpPr txBox="1">
            <a:spLocks noChangeAspect="1" noChangeArrowheads="1"/>
          </p:cNvSpPr>
          <p:nvPr/>
        </p:nvSpPr>
        <p:spPr bwMode="auto">
          <a:xfrm>
            <a:off x="4503738" y="1627188"/>
            <a:ext cx="12366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>
                <a:solidFill>
                  <a:schemeClr val="tx1"/>
                </a:solidFill>
              </a:rPr>
              <a:t>Fluticason 500 Diskus</a:t>
            </a:r>
          </a:p>
        </p:txBody>
      </p:sp>
      <p:sp>
        <p:nvSpPr>
          <p:cNvPr id="1114120" name="Text Box 17"/>
          <p:cNvSpPr txBox="1">
            <a:spLocks noChangeAspect="1" noChangeArrowheads="1"/>
          </p:cNvSpPr>
          <p:nvPr/>
        </p:nvSpPr>
        <p:spPr bwMode="auto">
          <a:xfrm>
            <a:off x="4497388" y="1782763"/>
            <a:ext cx="45561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>
                <a:solidFill>
                  <a:schemeClr val="tx1"/>
                </a:solidFill>
              </a:rPr>
              <a:t>Placebo</a:t>
            </a:r>
          </a:p>
        </p:txBody>
      </p:sp>
      <p:sp>
        <p:nvSpPr>
          <p:cNvPr id="1114121" name="Line 18"/>
          <p:cNvSpPr>
            <a:spLocks noChangeAspect="1" noChangeShapeType="1"/>
          </p:cNvSpPr>
          <p:nvPr/>
        </p:nvSpPr>
        <p:spPr bwMode="auto">
          <a:xfrm flipH="1" flipV="1">
            <a:off x="2841625" y="1311275"/>
            <a:ext cx="15875" cy="4330700"/>
          </a:xfrm>
          <a:prstGeom prst="line">
            <a:avLst/>
          </a:prstGeom>
          <a:noFill/>
          <a:ln w="12700">
            <a:solidFill>
              <a:srgbClr val="80808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22" name="Line 19"/>
          <p:cNvSpPr>
            <a:spLocks noChangeAspect="1" noChangeShapeType="1"/>
          </p:cNvSpPr>
          <p:nvPr/>
        </p:nvSpPr>
        <p:spPr bwMode="auto">
          <a:xfrm flipV="1">
            <a:off x="1484313" y="3028950"/>
            <a:ext cx="6180137" cy="15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23" name="Freeform 20"/>
          <p:cNvSpPr>
            <a:spLocks noChangeAspect="1"/>
          </p:cNvSpPr>
          <p:nvPr/>
        </p:nvSpPr>
        <p:spPr bwMode="auto">
          <a:xfrm>
            <a:off x="2954338" y="3117850"/>
            <a:ext cx="4606925" cy="528638"/>
          </a:xfrm>
          <a:custGeom>
            <a:avLst/>
            <a:gdLst>
              <a:gd name="T0" fmla="*/ 0 w 1484"/>
              <a:gd name="T1" fmla="*/ 1643871570 h 170"/>
              <a:gd name="T2" fmla="*/ 1753984448 w 1484"/>
              <a:gd name="T3" fmla="*/ 1363447481 h 170"/>
              <a:gd name="T4" fmla="*/ 2147483647 w 1484"/>
              <a:gd name="T5" fmla="*/ 1218398594 h 170"/>
              <a:gd name="T6" fmla="*/ 2147483647 w 1484"/>
              <a:gd name="T7" fmla="*/ 1015333263 h 170"/>
              <a:gd name="T8" fmla="*/ 2147483647 w 1484"/>
              <a:gd name="T9" fmla="*/ 812264628 h 170"/>
              <a:gd name="T10" fmla="*/ 2147483647 w 1484"/>
              <a:gd name="T11" fmla="*/ 609199297 h 170"/>
              <a:gd name="T12" fmla="*/ 2147483647 w 1484"/>
              <a:gd name="T13" fmla="*/ 203065380 h 170"/>
              <a:gd name="T14" fmla="*/ 2147483647 w 1484"/>
              <a:gd name="T15" fmla="*/ 0 h 17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484"/>
              <a:gd name="T25" fmla="*/ 0 h 170"/>
              <a:gd name="T26" fmla="*/ 1484 w 1484"/>
              <a:gd name="T27" fmla="*/ 170 h 17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484" h="170">
                <a:moveTo>
                  <a:pt x="0" y="170"/>
                </a:moveTo>
                <a:lnTo>
                  <a:pt x="182" y="141"/>
                </a:lnTo>
                <a:lnTo>
                  <a:pt x="369" y="126"/>
                </a:lnTo>
                <a:lnTo>
                  <a:pt x="551" y="105"/>
                </a:lnTo>
                <a:lnTo>
                  <a:pt x="737" y="84"/>
                </a:lnTo>
                <a:lnTo>
                  <a:pt x="924" y="63"/>
                </a:lnTo>
                <a:lnTo>
                  <a:pt x="1296" y="21"/>
                </a:lnTo>
                <a:lnTo>
                  <a:pt x="1484" y="0"/>
                </a:lnTo>
              </a:path>
            </a:pathLst>
          </a:custGeom>
          <a:noFill/>
          <a:ln w="158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1114124" name="Oval 21"/>
          <p:cNvSpPr>
            <a:spLocks noChangeAspect="1" noChangeArrowheads="1"/>
          </p:cNvSpPr>
          <p:nvPr/>
        </p:nvSpPr>
        <p:spPr bwMode="auto">
          <a:xfrm>
            <a:off x="3484563" y="3522663"/>
            <a:ext cx="74612" cy="76200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25" name="Oval 22"/>
          <p:cNvSpPr>
            <a:spLocks noChangeAspect="1" noChangeArrowheads="1"/>
          </p:cNvSpPr>
          <p:nvPr/>
        </p:nvSpPr>
        <p:spPr bwMode="auto">
          <a:xfrm>
            <a:off x="4065588" y="3468688"/>
            <a:ext cx="74612" cy="777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26" name="Oval 23"/>
          <p:cNvSpPr>
            <a:spLocks noChangeAspect="1" noChangeArrowheads="1"/>
          </p:cNvSpPr>
          <p:nvPr/>
        </p:nvSpPr>
        <p:spPr bwMode="auto">
          <a:xfrm>
            <a:off x="4630738" y="3403600"/>
            <a:ext cx="74612" cy="777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27" name="Oval 24"/>
          <p:cNvSpPr>
            <a:spLocks noChangeAspect="1" noChangeArrowheads="1"/>
          </p:cNvSpPr>
          <p:nvPr/>
        </p:nvSpPr>
        <p:spPr bwMode="auto">
          <a:xfrm>
            <a:off x="5208588" y="3344863"/>
            <a:ext cx="77787" cy="74612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28" name="Oval 25"/>
          <p:cNvSpPr>
            <a:spLocks noChangeAspect="1" noChangeArrowheads="1"/>
          </p:cNvSpPr>
          <p:nvPr/>
        </p:nvSpPr>
        <p:spPr bwMode="auto">
          <a:xfrm>
            <a:off x="5786438" y="3276600"/>
            <a:ext cx="76200" cy="74613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29" name="Oval 26"/>
          <p:cNvSpPr>
            <a:spLocks noChangeAspect="1" noChangeArrowheads="1"/>
          </p:cNvSpPr>
          <p:nvPr/>
        </p:nvSpPr>
        <p:spPr bwMode="auto">
          <a:xfrm>
            <a:off x="6369050" y="3224213"/>
            <a:ext cx="77788" cy="777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30" name="Oval 27"/>
          <p:cNvSpPr>
            <a:spLocks noChangeAspect="1" noChangeArrowheads="1"/>
          </p:cNvSpPr>
          <p:nvPr/>
        </p:nvSpPr>
        <p:spPr bwMode="auto">
          <a:xfrm>
            <a:off x="6937375" y="3146425"/>
            <a:ext cx="74613" cy="74613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31" name="Oval 28"/>
          <p:cNvSpPr>
            <a:spLocks noChangeAspect="1" noChangeArrowheads="1"/>
          </p:cNvSpPr>
          <p:nvPr/>
        </p:nvSpPr>
        <p:spPr bwMode="auto">
          <a:xfrm>
            <a:off x="7515225" y="3087688"/>
            <a:ext cx="74613" cy="74612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32" name="Freeform 29"/>
          <p:cNvSpPr>
            <a:spLocks noChangeAspect="1"/>
          </p:cNvSpPr>
          <p:nvPr/>
        </p:nvSpPr>
        <p:spPr bwMode="auto">
          <a:xfrm>
            <a:off x="1795463" y="3033713"/>
            <a:ext cx="1149350" cy="652462"/>
          </a:xfrm>
          <a:custGeom>
            <a:avLst/>
            <a:gdLst>
              <a:gd name="T0" fmla="*/ 0 w 370"/>
              <a:gd name="T1" fmla="*/ 0 h 210"/>
              <a:gd name="T2" fmla="*/ 1775494326 w 370"/>
              <a:gd name="T3" fmla="*/ 2027174766 h 210"/>
              <a:gd name="T4" fmla="*/ 2147483647 w 370"/>
              <a:gd name="T5" fmla="*/ 1911334832 h 210"/>
              <a:gd name="T6" fmla="*/ 0 60000 65536"/>
              <a:gd name="T7" fmla="*/ 0 60000 65536"/>
              <a:gd name="T8" fmla="*/ 0 60000 65536"/>
              <a:gd name="T9" fmla="*/ 0 w 370"/>
              <a:gd name="T10" fmla="*/ 0 h 210"/>
              <a:gd name="T11" fmla="*/ 370 w 370"/>
              <a:gd name="T12" fmla="*/ 210 h 21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0" h="210">
                <a:moveTo>
                  <a:pt x="0" y="0"/>
                </a:moveTo>
                <a:lnTo>
                  <a:pt x="184" y="210"/>
                </a:lnTo>
                <a:lnTo>
                  <a:pt x="370" y="198"/>
                </a:lnTo>
              </a:path>
            </a:pathLst>
          </a:custGeom>
          <a:noFill/>
          <a:ln w="1587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1114133" name="Oval 30"/>
          <p:cNvSpPr>
            <a:spLocks noChangeAspect="1" noChangeArrowheads="1"/>
          </p:cNvSpPr>
          <p:nvPr/>
        </p:nvSpPr>
        <p:spPr bwMode="auto">
          <a:xfrm>
            <a:off x="2332038" y="3646488"/>
            <a:ext cx="74612" cy="74612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34" name="Oval 31"/>
          <p:cNvSpPr>
            <a:spLocks noChangeAspect="1" noChangeArrowheads="1"/>
          </p:cNvSpPr>
          <p:nvPr/>
        </p:nvSpPr>
        <p:spPr bwMode="auto">
          <a:xfrm>
            <a:off x="2909888" y="3611563"/>
            <a:ext cx="74612" cy="74612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35" name="Oval 32"/>
          <p:cNvSpPr>
            <a:spLocks noChangeAspect="1" noChangeArrowheads="1"/>
          </p:cNvSpPr>
          <p:nvPr/>
        </p:nvSpPr>
        <p:spPr bwMode="auto">
          <a:xfrm>
            <a:off x="1760538" y="3003550"/>
            <a:ext cx="74612" cy="74613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36" name="Line 33"/>
          <p:cNvSpPr>
            <a:spLocks noChangeAspect="1" noChangeShapeType="1"/>
          </p:cNvSpPr>
          <p:nvPr/>
        </p:nvSpPr>
        <p:spPr bwMode="auto">
          <a:xfrm>
            <a:off x="1695450" y="563562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37" name="Line 34"/>
          <p:cNvSpPr>
            <a:spLocks noChangeAspect="1" noChangeShapeType="1"/>
          </p:cNvSpPr>
          <p:nvPr/>
        </p:nvSpPr>
        <p:spPr bwMode="auto">
          <a:xfrm>
            <a:off x="2276475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38" name="Line 35"/>
          <p:cNvSpPr>
            <a:spLocks noChangeAspect="1" noChangeShapeType="1"/>
          </p:cNvSpPr>
          <p:nvPr/>
        </p:nvSpPr>
        <p:spPr bwMode="auto">
          <a:xfrm>
            <a:off x="2857500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39" name="Line 36"/>
          <p:cNvSpPr>
            <a:spLocks noChangeAspect="1" noChangeShapeType="1"/>
          </p:cNvSpPr>
          <p:nvPr/>
        </p:nvSpPr>
        <p:spPr bwMode="auto">
          <a:xfrm>
            <a:off x="3441700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40" name="Line 37"/>
          <p:cNvSpPr>
            <a:spLocks noChangeAspect="1" noChangeShapeType="1"/>
          </p:cNvSpPr>
          <p:nvPr/>
        </p:nvSpPr>
        <p:spPr bwMode="auto">
          <a:xfrm>
            <a:off x="4024313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41" name="Line 38"/>
          <p:cNvSpPr>
            <a:spLocks noChangeAspect="1" noChangeShapeType="1"/>
          </p:cNvSpPr>
          <p:nvPr/>
        </p:nvSpPr>
        <p:spPr bwMode="auto">
          <a:xfrm>
            <a:off x="4598988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42" name="Line 39"/>
          <p:cNvSpPr>
            <a:spLocks noChangeAspect="1" noChangeShapeType="1"/>
          </p:cNvSpPr>
          <p:nvPr/>
        </p:nvSpPr>
        <p:spPr bwMode="auto">
          <a:xfrm>
            <a:off x="5176838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43" name="Line 40"/>
          <p:cNvSpPr>
            <a:spLocks noChangeAspect="1" noChangeShapeType="1"/>
          </p:cNvSpPr>
          <p:nvPr/>
        </p:nvSpPr>
        <p:spPr bwMode="auto">
          <a:xfrm>
            <a:off x="5754688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44" name="Line 41"/>
          <p:cNvSpPr>
            <a:spLocks noChangeAspect="1" noChangeShapeType="1"/>
          </p:cNvSpPr>
          <p:nvPr/>
        </p:nvSpPr>
        <p:spPr bwMode="auto">
          <a:xfrm>
            <a:off x="6345238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45" name="Line 42"/>
          <p:cNvSpPr>
            <a:spLocks noChangeAspect="1" noChangeShapeType="1"/>
          </p:cNvSpPr>
          <p:nvPr/>
        </p:nvSpPr>
        <p:spPr bwMode="auto">
          <a:xfrm>
            <a:off x="6921500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46" name="Line 43"/>
          <p:cNvSpPr>
            <a:spLocks noChangeAspect="1" noChangeShapeType="1"/>
          </p:cNvSpPr>
          <p:nvPr/>
        </p:nvSpPr>
        <p:spPr bwMode="auto">
          <a:xfrm>
            <a:off x="7508875" y="5641975"/>
            <a:ext cx="0" cy="115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47" name="Line 44"/>
          <p:cNvSpPr>
            <a:spLocks noChangeAspect="1" noChangeShapeType="1"/>
          </p:cNvSpPr>
          <p:nvPr/>
        </p:nvSpPr>
        <p:spPr bwMode="auto">
          <a:xfrm>
            <a:off x="1398588" y="1497013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48" name="Text Box 45"/>
          <p:cNvSpPr txBox="1">
            <a:spLocks noChangeAspect="1" noChangeArrowheads="1"/>
          </p:cNvSpPr>
          <p:nvPr/>
        </p:nvSpPr>
        <p:spPr bwMode="auto">
          <a:xfrm>
            <a:off x="1633538" y="5791200"/>
            <a:ext cx="682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114149" name="Text Box 46"/>
          <p:cNvSpPr txBox="1">
            <a:spLocks noChangeAspect="1" noChangeArrowheads="1"/>
          </p:cNvSpPr>
          <p:nvPr/>
        </p:nvSpPr>
        <p:spPr bwMode="auto">
          <a:xfrm>
            <a:off x="2217738" y="5797550"/>
            <a:ext cx="714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14150" name="Text Box 47"/>
          <p:cNvSpPr txBox="1">
            <a:spLocks noChangeAspect="1" noChangeArrowheads="1"/>
          </p:cNvSpPr>
          <p:nvPr/>
        </p:nvSpPr>
        <p:spPr bwMode="auto">
          <a:xfrm>
            <a:off x="2801938" y="5791200"/>
            <a:ext cx="714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114151" name="Text Box 48"/>
          <p:cNvSpPr txBox="1">
            <a:spLocks noChangeAspect="1" noChangeArrowheads="1"/>
          </p:cNvSpPr>
          <p:nvPr/>
        </p:nvSpPr>
        <p:spPr bwMode="auto">
          <a:xfrm>
            <a:off x="3384550" y="5791200"/>
            <a:ext cx="682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114152" name="Text Box 49"/>
          <p:cNvSpPr txBox="1">
            <a:spLocks noChangeAspect="1" noChangeArrowheads="1"/>
          </p:cNvSpPr>
          <p:nvPr/>
        </p:nvSpPr>
        <p:spPr bwMode="auto">
          <a:xfrm>
            <a:off x="3968750" y="579755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114153" name="Text Box 50"/>
          <p:cNvSpPr txBox="1">
            <a:spLocks noChangeAspect="1" noChangeArrowheads="1"/>
          </p:cNvSpPr>
          <p:nvPr/>
        </p:nvSpPr>
        <p:spPr bwMode="auto">
          <a:xfrm>
            <a:off x="4552950" y="579755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15</a:t>
            </a:r>
          </a:p>
        </p:txBody>
      </p:sp>
      <p:sp>
        <p:nvSpPr>
          <p:cNvPr id="1114154" name="Text Box 51"/>
          <p:cNvSpPr txBox="1">
            <a:spLocks noChangeAspect="1" noChangeArrowheads="1"/>
          </p:cNvSpPr>
          <p:nvPr/>
        </p:nvSpPr>
        <p:spPr bwMode="auto">
          <a:xfrm>
            <a:off x="5133975" y="579755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18</a:t>
            </a:r>
          </a:p>
        </p:txBody>
      </p:sp>
      <p:sp>
        <p:nvSpPr>
          <p:cNvPr id="1114155" name="Text Box 52"/>
          <p:cNvSpPr txBox="1">
            <a:spLocks noChangeAspect="1" noChangeArrowheads="1"/>
          </p:cNvSpPr>
          <p:nvPr/>
        </p:nvSpPr>
        <p:spPr bwMode="auto">
          <a:xfrm>
            <a:off x="5719763" y="579755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21</a:t>
            </a:r>
          </a:p>
        </p:txBody>
      </p:sp>
      <p:sp>
        <p:nvSpPr>
          <p:cNvPr id="1114156" name="Text Box 53"/>
          <p:cNvSpPr txBox="1">
            <a:spLocks noChangeAspect="1" noChangeArrowheads="1"/>
          </p:cNvSpPr>
          <p:nvPr/>
        </p:nvSpPr>
        <p:spPr bwMode="auto">
          <a:xfrm>
            <a:off x="6297613" y="579120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24</a:t>
            </a:r>
          </a:p>
        </p:txBody>
      </p:sp>
      <p:sp>
        <p:nvSpPr>
          <p:cNvPr id="1114157" name="Text Box 54"/>
          <p:cNvSpPr txBox="1">
            <a:spLocks noChangeAspect="1" noChangeArrowheads="1"/>
          </p:cNvSpPr>
          <p:nvPr/>
        </p:nvSpPr>
        <p:spPr bwMode="auto">
          <a:xfrm>
            <a:off x="6875463" y="579120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1114158" name="Text Box 55"/>
          <p:cNvSpPr txBox="1">
            <a:spLocks noChangeAspect="1" noChangeArrowheads="1"/>
          </p:cNvSpPr>
          <p:nvPr/>
        </p:nvSpPr>
        <p:spPr bwMode="auto">
          <a:xfrm>
            <a:off x="7450138" y="5791200"/>
            <a:ext cx="1397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1114159" name="Text Box 56"/>
          <p:cNvSpPr txBox="1">
            <a:spLocks noChangeAspect="1" noChangeArrowheads="1"/>
          </p:cNvSpPr>
          <p:nvPr/>
        </p:nvSpPr>
        <p:spPr bwMode="auto">
          <a:xfrm>
            <a:off x="4310063" y="5964238"/>
            <a:ext cx="8445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nl-NL" sz="1600">
                <a:solidFill>
                  <a:schemeClr val="tx1"/>
                </a:solidFill>
              </a:rPr>
              <a:t>maanden</a:t>
            </a:r>
          </a:p>
        </p:txBody>
      </p:sp>
      <p:sp>
        <p:nvSpPr>
          <p:cNvPr id="1114160" name="Line 57"/>
          <p:cNvSpPr>
            <a:spLocks noChangeAspect="1" noChangeShapeType="1"/>
          </p:cNvSpPr>
          <p:nvPr/>
        </p:nvSpPr>
        <p:spPr bwMode="auto">
          <a:xfrm flipV="1">
            <a:off x="4578350" y="4459288"/>
            <a:ext cx="7938" cy="661987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61" name="Line 58"/>
          <p:cNvSpPr>
            <a:spLocks noChangeAspect="1" noChangeShapeType="1"/>
          </p:cNvSpPr>
          <p:nvPr/>
        </p:nvSpPr>
        <p:spPr bwMode="auto">
          <a:xfrm>
            <a:off x="4537075" y="5127625"/>
            <a:ext cx="84138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62" name="Line 59"/>
          <p:cNvSpPr>
            <a:spLocks noChangeAspect="1" noChangeShapeType="1"/>
          </p:cNvSpPr>
          <p:nvPr/>
        </p:nvSpPr>
        <p:spPr bwMode="auto">
          <a:xfrm>
            <a:off x="3956050" y="5229225"/>
            <a:ext cx="84138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63" name="Line 60"/>
          <p:cNvSpPr>
            <a:spLocks noChangeAspect="1" noChangeShapeType="1"/>
          </p:cNvSpPr>
          <p:nvPr/>
        </p:nvSpPr>
        <p:spPr bwMode="auto">
          <a:xfrm flipV="1">
            <a:off x="3425825" y="4514850"/>
            <a:ext cx="0" cy="404813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64" name="Line 61"/>
          <p:cNvSpPr>
            <a:spLocks noChangeAspect="1" noChangeShapeType="1"/>
          </p:cNvSpPr>
          <p:nvPr/>
        </p:nvSpPr>
        <p:spPr bwMode="auto">
          <a:xfrm>
            <a:off x="3382963" y="4922838"/>
            <a:ext cx="79375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65" name="Line 62"/>
          <p:cNvSpPr>
            <a:spLocks noChangeAspect="1" noChangeShapeType="1"/>
          </p:cNvSpPr>
          <p:nvPr/>
        </p:nvSpPr>
        <p:spPr bwMode="auto">
          <a:xfrm flipV="1">
            <a:off x="2276475" y="4537075"/>
            <a:ext cx="3175" cy="59055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66" name="Line 63"/>
          <p:cNvSpPr>
            <a:spLocks noChangeAspect="1" noChangeShapeType="1"/>
          </p:cNvSpPr>
          <p:nvPr/>
        </p:nvSpPr>
        <p:spPr bwMode="auto">
          <a:xfrm>
            <a:off x="2233613" y="5133975"/>
            <a:ext cx="80962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67" name="Line 64"/>
          <p:cNvSpPr>
            <a:spLocks noChangeAspect="1" noChangeShapeType="1"/>
          </p:cNvSpPr>
          <p:nvPr/>
        </p:nvSpPr>
        <p:spPr bwMode="auto">
          <a:xfrm flipV="1">
            <a:off x="1695450" y="3084513"/>
            <a:ext cx="3175" cy="835025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68" name="Line 65"/>
          <p:cNvSpPr>
            <a:spLocks noChangeAspect="1" noChangeShapeType="1"/>
          </p:cNvSpPr>
          <p:nvPr/>
        </p:nvSpPr>
        <p:spPr bwMode="auto">
          <a:xfrm>
            <a:off x="1655763" y="3922713"/>
            <a:ext cx="80962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69" name="Line 66"/>
          <p:cNvSpPr>
            <a:spLocks noChangeAspect="1" noChangeShapeType="1"/>
          </p:cNvSpPr>
          <p:nvPr/>
        </p:nvSpPr>
        <p:spPr bwMode="auto">
          <a:xfrm flipV="1">
            <a:off x="2851150" y="4527550"/>
            <a:ext cx="3175" cy="733425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70" name="Line 67"/>
          <p:cNvSpPr>
            <a:spLocks noChangeAspect="1" noChangeShapeType="1"/>
          </p:cNvSpPr>
          <p:nvPr/>
        </p:nvSpPr>
        <p:spPr bwMode="auto">
          <a:xfrm>
            <a:off x="2811463" y="5260975"/>
            <a:ext cx="79375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71" name="Line 68"/>
          <p:cNvSpPr>
            <a:spLocks noChangeAspect="1" noChangeShapeType="1"/>
          </p:cNvSpPr>
          <p:nvPr/>
        </p:nvSpPr>
        <p:spPr bwMode="auto">
          <a:xfrm flipV="1">
            <a:off x="1785938" y="2422525"/>
            <a:ext cx="6350" cy="59055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72" name="Line 69"/>
          <p:cNvSpPr>
            <a:spLocks noChangeAspect="1" noChangeShapeType="1"/>
          </p:cNvSpPr>
          <p:nvPr/>
        </p:nvSpPr>
        <p:spPr bwMode="auto">
          <a:xfrm>
            <a:off x="1749425" y="2422525"/>
            <a:ext cx="82550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73" name="Line 70"/>
          <p:cNvSpPr>
            <a:spLocks noChangeAspect="1" noChangeShapeType="1"/>
          </p:cNvSpPr>
          <p:nvPr/>
        </p:nvSpPr>
        <p:spPr bwMode="auto">
          <a:xfrm flipV="1">
            <a:off x="2366963" y="2957513"/>
            <a:ext cx="3175" cy="695325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74" name="Line 71"/>
          <p:cNvSpPr>
            <a:spLocks noChangeAspect="1" noChangeShapeType="1"/>
          </p:cNvSpPr>
          <p:nvPr/>
        </p:nvSpPr>
        <p:spPr bwMode="auto">
          <a:xfrm>
            <a:off x="2328863" y="2957513"/>
            <a:ext cx="80962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grpSp>
        <p:nvGrpSpPr>
          <p:cNvPr id="1114175" name="Group 72"/>
          <p:cNvGrpSpPr>
            <a:grpSpLocks noChangeAspect="1"/>
          </p:cNvGrpSpPr>
          <p:nvPr/>
        </p:nvGrpSpPr>
        <p:grpSpPr bwMode="auto">
          <a:xfrm>
            <a:off x="2906713" y="3016250"/>
            <a:ext cx="87312" cy="611188"/>
            <a:chOff x="4319" y="868"/>
            <a:chExt cx="49" cy="459"/>
          </a:xfrm>
        </p:grpSpPr>
        <p:sp>
          <p:nvSpPr>
            <p:cNvPr id="1114311" name="Line 73"/>
            <p:cNvSpPr>
              <a:spLocks noChangeAspect="1" noChangeShapeType="1"/>
            </p:cNvSpPr>
            <p:nvPr/>
          </p:nvSpPr>
          <p:spPr bwMode="auto">
            <a:xfrm flipV="1">
              <a:off x="4341" y="868"/>
              <a:ext cx="3" cy="459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4312" name="Line 74"/>
            <p:cNvSpPr>
              <a:spLocks noChangeAspect="1" noChangeShapeType="1"/>
            </p:cNvSpPr>
            <p:nvPr/>
          </p:nvSpPr>
          <p:spPr bwMode="auto">
            <a:xfrm>
              <a:off x="4319" y="868"/>
              <a:ext cx="49" cy="0"/>
            </a:xfrm>
            <a:prstGeom prst="line">
              <a:avLst/>
            </a:prstGeom>
            <a:noFill/>
            <a:ln w="3175">
              <a:solidFill>
                <a:srgbClr val="FF99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1114176" name="Line 75"/>
          <p:cNvSpPr>
            <a:spLocks noChangeAspect="1" noChangeShapeType="1"/>
          </p:cNvSpPr>
          <p:nvPr/>
        </p:nvSpPr>
        <p:spPr bwMode="auto">
          <a:xfrm flipV="1">
            <a:off x="2233613" y="3289300"/>
            <a:ext cx="3175" cy="55245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77" name="Line 76"/>
          <p:cNvSpPr>
            <a:spLocks noChangeAspect="1" noChangeShapeType="1"/>
          </p:cNvSpPr>
          <p:nvPr/>
        </p:nvSpPr>
        <p:spPr bwMode="auto">
          <a:xfrm>
            <a:off x="2195513" y="3295650"/>
            <a:ext cx="80962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78" name="Line 77"/>
          <p:cNvSpPr>
            <a:spLocks noChangeAspect="1" noChangeShapeType="1"/>
          </p:cNvSpPr>
          <p:nvPr/>
        </p:nvSpPr>
        <p:spPr bwMode="auto">
          <a:xfrm rot="10800000" flipV="1">
            <a:off x="2322513" y="3403600"/>
            <a:ext cx="3175" cy="347663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79" name="Line 78"/>
          <p:cNvSpPr>
            <a:spLocks noChangeAspect="1" noChangeShapeType="1"/>
          </p:cNvSpPr>
          <p:nvPr/>
        </p:nvSpPr>
        <p:spPr bwMode="auto">
          <a:xfrm rot="10800000">
            <a:off x="2282825" y="3763963"/>
            <a:ext cx="80963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80" name="Line 79"/>
          <p:cNvSpPr>
            <a:spLocks noChangeAspect="1" noChangeShapeType="1"/>
          </p:cNvSpPr>
          <p:nvPr/>
        </p:nvSpPr>
        <p:spPr bwMode="auto">
          <a:xfrm rot="10800000" flipV="1">
            <a:off x="2897188" y="3328988"/>
            <a:ext cx="3175" cy="41275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81" name="Line 80"/>
          <p:cNvSpPr>
            <a:spLocks noChangeAspect="1" noChangeShapeType="1"/>
          </p:cNvSpPr>
          <p:nvPr/>
        </p:nvSpPr>
        <p:spPr bwMode="auto">
          <a:xfrm rot="10800000">
            <a:off x="2857500" y="3744913"/>
            <a:ext cx="80963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82" name="Line 81"/>
          <p:cNvSpPr>
            <a:spLocks noChangeAspect="1" noChangeShapeType="1"/>
          </p:cNvSpPr>
          <p:nvPr/>
        </p:nvSpPr>
        <p:spPr bwMode="auto">
          <a:xfrm rot="10800000" flipV="1">
            <a:off x="3471863" y="3608388"/>
            <a:ext cx="3175" cy="74930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83" name="Line 82"/>
          <p:cNvSpPr>
            <a:spLocks noChangeAspect="1" noChangeShapeType="1"/>
          </p:cNvSpPr>
          <p:nvPr/>
        </p:nvSpPr>
        <p:spPr bwMode="auto">
          <a:xfrm rot="10800000">
            <a:off x="3432175" y="4371975"/>
            <a:ext cx="80963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84" name="Line 83"/>
          <p:cNvSpPr>
            <a:spLocks noChangeAspect="1" noChangeShapeType="1"/>
          </p:cNvSpPr>
          <p:nvPr/>
        </p:nvSpPr>
        <p:spPr bwMode="auto">
          <a:xfrm rot="10800000">
            <a:off x="4013200" y="4400550"/>
            <a:ext cx="82550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85" name="Line 84"/>
          <p:cNvSpPr>
            <a:spLocks noChangeAspect="1" noChangeShapeType="1"/>
          </p:cNvSpPr>
          <p:nvPr/>
        </p:nvSpPr>
        <p:spPr bwMode="auto">
          <a:xfrm rot="10800000" flipV="1">
            <a:off x="1743075" y="3052763"/>
            <a:ext cx="3175" cy="568325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86" name="Line 85"/>
          <p:cNvSpPr>
            <a:spLocks noChangeAspect="1" noChangeShapeType="1"/>
          </p:cNvSpPr>
          <p:nvPr/>
        </p:nvSpPr>
        <p:spPr bwMode="auto">
          <a:xfrm rot="10800000">
            <a:off x="1704975" y="3630613"/>
            <a:ext cx="80963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87" name="Line 86"/>
          <p:cNvSpPr>
            <a:spLocks noChangeAspect="1" noChangeShapeType="1"/>
          </p:cNvSpPr>
          <p:nvPr/>
        </p:nvSpPr>
        <p:spPr bwMode="auto">
          <a:xfrm rot="10800000" flipV="1">
            <a:off x="5199063" y="3884613"/>
            <a:ext cx="3175" cy="398462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188" name="Freeform 87"/>
          <p:cNvSpPr>
            <a:spLocks noChangeAspect="1"/>
          </p:cNvSpPr>
          <p:nvPr/>
        </p:nvSpPr>
        <p:spPr bwMode="auto">
          <a:xfrm>
            <a:off x="1639888" y="3030538"/>
            <a:ext cx="5773737" cy="847725"/>
          </a:xfrm>
          <a:custGeom>
            <a:avLst/>
            <a:gdLst>
              <a:gd name="T0" fmla="*/ 0 w 1859"/>
              <a:gd name="T1" fmla="*/ 0 h 273"/>
              <a:gd name="T2" fmla="*/ 1842418715 w 1859"/>
              <a:gd name="T3" fmla="*/ 2147483647 h 273"/>
              <a:gd name="T4" fmla="*/ 2147483647 w 1859"/>
              <a:gd name="T5" fmla="*/ 2147483647 h 273"/>
              <a:gd name="T6" fmla="*/ 2147483647 w 1859"/>
              <a:gd name="T7" fmla="*/ 2147483647 h 273"/>
              <a:gd name="T8" fmla="*/ 2147483647 w 1859"/>
              <a:gd name="T9" fmla="*/ 2147483647 h 273"/>
              <a:gd name="T10" fmla="*/ 2147483647 w 1859"/>
              <a:gd name="T11" fmla="*/ 1995973054 h 273"/>
              <a:gd name="T12" fmla="*/ 2147483647 w 1859"/>
              <a:gd name="T13" fmla="*/ 1851338192 h 273"/>
              <a:gd name="T14" fmla="*/ 2147483647 w 1859"/>
              <a:gd name="T15" fmla="*/ 1677775115 h 273"/>
              <a:gd name="T16" fmla="*/ 2147483647 w 1859"/>
              <a:gd name="T17" fmla="*/ 1513853353 h 273"/>
              <a:gd name="T18" fmla="*/ 2147483647 w 1859"/>
              <a:gd name="T19" fmla="*/ 1369218491 h 273"/>
              <a:gd name="T20" fmla="*/ 2147483647 w 1859"/>
              <a:gd name="T21" fmla="*/ 1214941926 h 27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59"/>
              <a:gd name="T34" fmla="*/ 0 h 273"/>
              <a:gd name="T35" fmla="*/ 1859 w 1859"/>
              <a:gd name="T36" fmla="*/ 273 h 27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59" h="273">
                <a:moveTo>
                  <a:pt x="0" y="0"/>
                </a:moveTo>
                <a:lnTo>
                  <a:pt x="191" y="273"/>
                </a:lnTo>
                <a:lnTo>
                  <a:pt x="375" y="258"/>
                </a:lnTo>
                <a:lnTo>
                  <a:pt x="561" y="240"/>
                </a:lnTo>
                <a:lnTo>
                  <a:pt x="746" y="225"/>
                </a:lnTo>
                <a:lnTo>
                  <a:pt x="932" y="207"/>
                </a:lnTo>
                <a:lnTo>
                  <a:pt x="1121" y="192"/>
                </a:lnTo>
                <a:lnTo>
                  <a:pt x="1305" y="174"/>
                </a:lnTo>
                <a:lnTo>
                  <a:pt x="1490" y="157"/>
                </a:lnTo>
                <a:lnTo>
                  <a:pt x="1674" y="142"/>
                </a:lnTo>
                <a:lnTo>
                  <a:pt x="1859" y="126"/>
                </a:lnTo>
              </a:path>
            </a:pathLst>
          </a:cu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1114189" name="Oval 88"/>
          <p:cNvSpPr>
            <a:spLocks noChangeAspect="1" noChangeArrowheads="1"/>
          </p:cNvSpPr>
          <p:nvPr/>
        </p:nvSpPr>
        <p:spPr bwMode="auto">
          <a:xfrm>
            <a:off x="1612900" y="3003550"/>
            <a:ext cx="73025" cy="74613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0" name="Oval 89"/>
          <p:cNvSpPr>
            <a:spLocks noChangeAspect="1" noChangeArrowheads="1"/>
          </p:cNvSpPr>
          <p:nvPr/>
        </p:nvSpPr>
        <p:spPr bwMode="auto">
          <a:xfrm>
            <a:off x="2195513" y="3838575"/>
            <a:ext cx="77787" cy="74613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1" name="Oval 90"/>
          <p:cNvSpPr>
            <a:spLocks noChangeAspect="1" noChangeArrowheads="1"/>
          </p:cNvSpPr>
          <p:nvPr/>
        </p:nvSpPr>
        <p:spPr bwMode="auto">
          <a:xfrm>
            <a:off x="2770188" y="3792538"/>
            <a:ext cx="74612" cy="74612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2" name="Oval 91"/>
          <p:cNvSpPr>
            <a:spLocks noChangeAspect="1" noChangeArrowheads="1"/>
          </p:cNvSpPr>
          <p:nvPr/>
        </p:nvSpPr>
        <p:spPr bwMode="auto">
          <a:xfrm>
            <a:off x="3344863" y="3741738"/>
            <a:ext cx="74612" cy="777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3" name="Oval 92"/>
          <p:cNvSpPr>
            <a:spLocks noChangeAspect="1" noChangeArrowheads="1"/>
          </p:cNvSpPr>
          <p:nvPr/>
        </p:nvSpPr>
        <p:spPr bwMode="auto">
          <a:xfrm>
            <a:off x="3916363" y="3689350"/>
            <a:ext cx="74612" cy="74613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4" name="Oval 93"/>
          <p:cNvSpPr>
            <a:spLocks noChangeAspect="1" noChangeArrowheads="1"/>
          </p:cNvSpPr>
          <p:nvPr/>
        </p:nvSpPr>
        <p:spPr bwMode="auto">
          <a:xfrm>
            <a:off x="4497388" y="3633788"/>
            <a:ext cx="74612" cy="74612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5" name="Oval 94"/>
          <p:cNvSpPr>
            <a:spLocks noChangeAspect="1" noChangeArrowheads="1"/>
          </p:cNvSpPr>
          <p:nvPr/>
        </p:nvSpPr>
        <p:spPr bwMode="auto">
          <a:xfrm>
            <a:off x="5086350" y="3587750"/>
            <a:ext cx="77788" cy="74613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6" name="Oval 95"/>
          <p:cNvSpPr>
            <a:spLocks noChangeAspect="1" noChangeArrowheads="1"/>
          </p:cNvSpPr>
          <p:nvPr/>
        </p:nvSpPr>
        <p:spPr bwMode="auto">
          <a:xfrm>
            <a:off x="5648325" y="3530600"/>
            <a:ext cx="77788" cy="74613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7" name="Oval 96"/>
          <p:cNvSpPr>
            <a:spLocks noChangeAspect="1" noChangeArrowheads="1"/>
          </p:cNvSpPr>
          <p:nvPr/>
        </p:nvSpPr>
        <p:spPr bwMode="auto">
          <a:xfrm>
            <a:off x="6223000" y="3478213"/>
            <a:ext cx="74613" cy="74612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8" name="Oval 97"/>
          <p:cNvSpPr>
            <a:spLocks noChangeAspect="1" noChangeArrowheads="1"/>
          </p:cNvSpPr>
          <p:nvPr/>
        </p:nvSpPr>
        <p:spPr bwMode="auto">
          <a:xfrm>
            <a:off x="6804025" y="3441700"/>
            <a:ext cx="74613" cy="74613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199" name="Oval 98"/>
          <p:cNvSpPr>
            <a:spLocks noChangeAspect="1" noChangeArrowheads="1"/>
          </p:cNvSpPr>
          <p:nvPr/>
        </p:nvSpPr>
        <p:spPr bwMode="auto">
          <a:xfrm>
            <a:off x="7375525" y="3387725"/>
            <a:ext cx="74613" cy="74613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00" name="Freeform 99"/>
          <p:cNvSpPr>
            <a:spLocks noChangeAspect="1"/>
          </p:cNvSpPr>
          <p:nvPr/>
        </p:nvSpPr>
        <p:spPr bwMode="auto">
          <a:xfrm>
            <a:off x="1749425" y="3030538"/>
            <a:ext cx="5756275" cy="1193800"/>
          </a:xfrm>
          <a:custGeom>
            <a:avLst/>
            <a:gdLst>
              <a:gd name="T0" fmla="*/ 0 w 1854"/>
              <a:gd name="T1" fmla="*/ 0 h 384"/>
              <a:gd name="T2" fmla="*/ 1792983718 w 1854"/>
              <a:gd name="T3" fmla="*/ 1072812770 h 384"/>
              <a:gd name="T4" fmla="*/ 2147483647 w 1854"/>
              <a:gd name="T5" fmla="*/ 908506771 h 384"/>
              <a:gd name="T6" fmla="*/ 2147483647 w 1854"/>
              <a:gd name="T7" fmla="*/ 1662376075 h 384"/>
              <a:gd name="T8" fmla="*/ 2147483647 w 1854"/>
              <a:gd name="T9" fmla="*/ 2147483647 h 384"/>
              <a:gd name="T10" fmla="*/ 2147483647 w 1854"/>
              <a:gd name="T11" fmla="*/ 2147483647 h 38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54"/>
              <a:gd name="T19" fmla="*/ 0 h 384"/>
              <a:gd name="T20" fmla="*/ 1854 w 1854"/>
              <a:gd name="T21" fmla="*/ 384 h 38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54" h="384">
                <a:moveTo>
                  <a:pt x="0" y="0"/>
                </a:moveTo>
                <a:lnTo>
                  <a:pt x="186" y="111"/>
                </a:lnTo>
                <a:lnTo>
                  <a:pt x="366" y="94"/>
                </a:lnTo>
                <a:lnTo>
                  <a:pt x="558" y="172"/>
                </a:lnTo>
                <a:lnTo>
                  <a:pt x="1669" y="354"/>
                </a:lnTo>
                <a:lnTo>
                  <a:pt x="1854" y="384"/>
                </a:lnTo>
              </a:path>
            </a:pathLst>
          </a:custGeom>
          <a:noFill/>
          <a:ln w="15875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1114201" name="Oval 100"/>
          <p:cNvSpPr>
            <a:spLocks noChangeAspect="1" noChangeArrowheads="1"/>
          </p:cNvSpPr>
          <p:nvPr/>
        </p:nvSpPr>
        <p:spPr bwMode="auto">
          <a:xfrm>
            <a:off x="1714500" y="3000375"/>
            <a:ext cx="74613" cy="74613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02" name="Oval 101"/>
          <p:cNvSpPr>
            <a:spLocks noChangeAspect="1" noChangeArrowheads="1"/>
          </p:cNvSpPr>
          <p:nvPr/>
        </p:nvSpPr>
        <p:spPr bwMode="auto">
          <a:xfrm>
            <a:off x="2295525" y="3341688"/>
            <a:ext cx="74613" cy="74612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03" name="Oval 102"/>
          <p:cNvSpPr>
            <a:spLocks noChangeAspect="1" noChangeArrowheads="1"/>
          </p:cNvSpPr>
          <p:nvPr/>
        </p:nvSpPr>
        <p:spPr bwMode="auto">
          <a:xfrm>
            <a:off x="2857500" y="3286125"/>
            <a:ext cx="74613" cy="74613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04" name="Oval 103"/>
          <p:cNvSpPr>
            <a:spLocks noChangeAspect="1" noChangeArrowheads="1"/>
          </p:cNvSpPr>
          <p:nvPr/>
        </p:nvSpPr>
        <p:spPr bwMode="auto">
          <a:xfrm>
            <a:off x="3444875" y="3530600"/>
            <a:ext cx="74613" cy="74613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05" name="Oval 104"/>
          <p:cNvSpPr>
            <a:spLocks noChangeAspect="1" noChangeArrowheads="1"/>
          </p:cNvSpPr>
          <p:nvPr/>
        </p:nvSpPr>
        <p:spPr bwMode="auto">
          <a:xfrm>
            <a:off x="4010025" y="3611563"/>
            <a:ext cx="77788" cy="74612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06" name="Oval 105"/>
          <p:cNvSpPr>
            <a:spLocks noChangeAspect="1" noChangeArrowheads="1"/>
          </p:cNvSpPr>
          <p:nvPr/>
        </p:nvSpPr>
        <p:spPr bwMode="auto">
          <a:xfrm>
            <a:off x="4595813" y="3717925"/>
            <a:ext cx="77787" cy="74613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07" name="Oval 106"/>
          <p:cNvSpPr>
            <a:spLocks noChangeAspect="1" noChangeArrowheads="1"/>
          </p:cNvSpPr>
          <p:nvPr/>
        </p:nvSpPr>
        <p:spPr bwMode="auto">
          <a:xfrm>
            <a:off x="5176838" y="3810000"/>
            <a:ext cx="77787" cy="74613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08" name="Oval 107"/>
          <p:cNvSpPr>
            <a:spLocks noChangeAspect="1" noChangeArrowheads="1"/>
          </p:cNvSpPr>
          <p:nvPr/>
        </p:nvSpPr>
        <p:spPr bwMode="auto">
          <a:xfrm>
            <a:off x="5745163" y="3890963"/>
            <a:ext cx="74612" cy="74612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09" name="Oval 108"/>
          <p:cNvSpPr>
            <a:spLocks noChangeAspect="1" noChangeArrowheads="1"/>
          </p:cNvSpPr>
          <p:nvPr/>
        </p:nvSpPr>
        <p:spPr bwMode="auto">
          <a:xfrm>
            <a:off x="6332538" y="4003675"/>
            <a:ext cx="74612" cy="74613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10" name="Oval 109"/>
          <p:cNvSpPr>
            <a:spLocks noChangeAspect="1" noChangeArrowheads="1"/>
          </p:cNvSpPr>
          <p:nvPr/>
        </p:nvSpPr>
        <p:spPr bwMode="auto">
          <a:xfrm>
            <a:off x="6894513" y="4095750"/>
            <a:ext cx="74612" cy="74613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11" name="Oval 110"/>
          <p:cNvSpPr>
            <a:spLocks noChangeAspect="1" noChangeArrowheads="1"/>
          </p:cNvSpPr>
          <p:nvPr/>
        </p:nvSpPr>
        <p:spPr bwMode="auto">
          <a:xfrm>
            <a:off x="7469188" y="4192588"/>
            <a:ext cx="74612" cy="74612"/>
          </a:xfrm>
          <a:prstGeom prst="ellipse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12" name="Freeform 111"/>
          <p:cNvSpPr>
            <a:spLocks noChangeAspect="1"/>
          </p:cNvSpPr>
          <p:nvPr/>
        </p:nvSpPr>
        <p:spPr bwMode="auto">
          <a:xfrm>
            <a:off x="1701800" y="3043238"/>
            <a:ext cx="5761038" cy="1444625"/>
          </a:xfrm>
          <a:custGeom>
            <a:avLst/>
            <a:gdLst>
              <a:gd name="T0" fmla="*/ 0 w 1855"/>
              <a:gd name="T1" fmla="*/ 0 h 465"/>
              <a:gd name="T2" fmla="*/ 1765082973 w 1855"/>
              <a:gd name="T3" fmla="*/ 2147483647 h 465"/>
              <a:gd name="T4" fmla="*/ 2147483647 w 1855"/>
              <a:gd name="T5" fmla="*/ 2147483647 h 465"/>
              <a:gd name="T6" fmla="*/ 2147483647 w 1855"/>
              <a:gd name="T7" fmla="*/ 2147483647 h 465"/>
              <a:gd name="T8" fmla="*/ 2147483647 w 1855"/>
              <a:gd name="T9" fmla="*/ 2147483647 h 465"/>
              <a:gd name="T10" fmla="*/ 2147483647 w 1855"/>
              <a:gd name="T11" fmla="*/ 2147483647 h 465"/>
              <a:gd name="T12" fmla="*/ 2147483647 w 1855"/>
              <a:gd name="T13" fmla="*/ 2147483647 h 465"/>
              <a:gd name="T14" fmla="*/ 2147483647 w 1855"/>
              <a:gd name="T15" fmla="*/ 2147483647 h 465"/>
              <a:gd name="T16" fmla="*/ 2147483647 w 1855"/>
              <a:gd name="T17" fmla="*/ 2147483647 h 465"/>
              <a:gd name="T18" fmla="*/ 2147483647 w 1855"/>
              <a:gd name="T19" fmla="*/ 2147483647 h 465"/>
              <a:gd name="T20" fmla="*/ 2147483647 w 1855"/>
              <a:gd name="T21" fmla="*/ 2147483647 h 4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55"/>
              <a:gd name="T34" fmla="*/ 0 h 465"/>
              <a:gd name="T35" fmla="*/ 1855 w 1855"/>
              <a:gd name="T36" fmla="*/ 465 h 46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55" h="465">
                <a:moveTo>
                  <a:pt x="0" y="0"/>
                </a:moveTo>
                <a:lnTo>
                  <a:pt x="183" y="465"/>
                </a:lnTo>
                <a:lnTo>
                  <a:pt x="372" y="455"/>
                </a:lnTo>
                <a:lnTo>
                  <a:pt x="555" y="461"/>
                </a:lnTo>
                <a:lnTo>
                  <a:pt x="739" y="456"/>
                </a:lnTo>
                <a:lnTo>
                  <a:pt x="925" y="453"/>
                </a:lnTo>
                <a:lnTo>
                  <a:pt x="1113" y="447"/>
                </a:lnTo>
                <a:lnTo>
                  <a:pt x="1299" y="444"/>
                </a:lnTo>
                <a:lnTo>
                  <a:pt x="1485" y="440"/>
                </a:lnTo>
                <a:lnTo>
                  <a:pt x="1669" y="435"/>
                </a:lnTo>
                <a:lnTo>
                  <a:pt x="1855" y="431"/>
                </a:lnTo>
              </a:path>
            </a:pathLst>
          </a:custGeom>
          <a:noFill/>
          <a:ln w="158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nl-NL"/>
          </a:p>
        </p:txBody>
      </p:sp>
      <p:sp>
        <p:nvSpPr>
          <p:cNvPr id="1114213" name="Oval 112"/>
          <p:cNvSpPr>
            <a:spLocks noChangeAspect="1" noChangeArrowheads="1"/>
          </p:cNvSpPr>
          <p:nvPr/>
        </p:nvSpPr>
        <p:spPr bwMode="auto">
          <a:xfrm>
            <a:off x="2239963" y="4459288"/>
            <a:ext cx="74612" cy="746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14" name="Oval 113"/>
          <p:cNvSpPr>
            <a:spLocks noChangeAspect="1" noChangeArrowheads="1"/>
          </p:cNvSpPr>
          <p:nvPr/>
        </p:nvSpPr>
        <p:spPr bwMode="auto">
          <a:xfrm>
            <a:off x="2816225" y="4422775"/>
            <a:ext cx="74613" cy="746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15" name="Oval 114"/>
          <p:cNvSpPr>
            <a:spLocks noChangeAspect="1" noChangeArrowheads="1"/>
          </p:cNvSpPr>
          <p:nvPr/>
        </p:nvSpPr>
        <p:spPr bwMode="auto">
          <a:xfrm>
            <a:off x="3382963" y="4432300"/>
            <a:ext cx="73025" cy="762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16" name="Oval 115"/>
          <p:cNvSpPr>
            <a:spLocks noChangeAspect="1" noChangeArrowheads="1"/>
          </p:cNvSpPr>
          <p:nvPr/>
        </p:nvSpPr>
        <p:spPr bwMode="auto">
          <a:xfrm>
            <a:off x="3962400" y="4422775"/>
            <a:ext cx="74613" cy="746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17" name="Oval 116"/>
          <p:cNvSpPr>
            <a:spLocks noChangeAspect="1" noChangeArrowheads="1"/>
          </p:cNvSpPr>
          <p:nvPr/>
        </p:nvSpPr>
        <p:spPr bwMode="auto">
          <a:xfrm>
            <a:off x="4543425" y="4410075"/>
            <a:ext cx="74613" cy="746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18" name="Oval 117"/>
          <p:cNvSpPr>
            <a:spLocks noChangeAspect="1" noChangeArrowheads="1"/>
          </p:cNvSpPr>
          <p:nvPr/>
        </p:nvSpPr>
        <p:spPr bwMode="auto">
          <a:xfrm>
            <a:off x="5121275" y="4397375"/>
            <a:ext cx="74613" cy="746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19" name="Oval 118"/>
          <p:cNvSpPr>
            <a:spLocks noChangeAspect="1" noChangeArrowheads="1"/>
          </p:cNvSpPr>
          <p:nvPr/>
        </p:nvSpPr>
        <p:spPr bwMode="auto">
          <a:xfrm>
            <a:off x="5695950" y="4384675"/>
            <a:ext cx="74613" cy="746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20" name="Oval 119"/>
          <p:cNvSpPr>
            <a:spLocks noChangeAspect="1" noChangeArrowheads="1"/>
          </p:cNvSpPr>
          <p:nvPr/>
        </p:nvSpPr>
        <p:spPr bwMode="auto">
          <a:xfrm>
            <a:off x="6273800" y="4365625"/>
            <a:ext cx="74613" cy="746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21" name="Oval 120"/>
          <p:cNvSpPr>
            <a:spLocks noChangeAspect="1" noChangeArrowheads="1"/>
          </p:cNvSpPr>
          <p:nvPr/>
        </p:nvSpPr>
        <p:spPr bwMode="auto">
          <a:xfrm>
            <a:off x="6848475" y="4344988"/>
            <a:ext cx="73025" cy="746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22" name="Oval 121"/>
          <p:cNvSpPr>
            <a:spLocks noChangeAspect="1" noChangeArrowheads="1"/>
          </p:cNvSpPr>
          <p:nvPr/>
        </p:nvSpPr>
        <p:spPr bwMode="auto">
          <a:xfrm>
            <a:off x="7427913" y="4332288"/>
            <a:ext cx="74612" cy="74612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23" name="Oval 122"/>
          <p:cNvSpPr>
            <a:spLocks noChangeAspect="1" noChangeArrowheads="1"/>
          </p:cNvSpPr>
          <p:nvPr/>
        </p:nvSpPr>
        <p:spPr bwMode="auto">
          <a:xfrm>
            <a:off x="1665288" y="3003550"/>
            <a:ext cx="74612" cy="74613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nl-NL"/>
          </a:p>
        </p:txBody>
      </p:sp>
      <p:sp>
        <p:nvSpPr>
          <p:cNvPr id="1114224" name="Line 123"/>
          <p:cNvSpPr>
            <a:spLocks noChangeAspect="1" noChangeShapeType="1"/>
          </p:cNvSpPr>
          <p:nvPr/>
        </p:nvSpPr>
        <p:spPr bwMode="auto">
          <a:xfrm flipV="1">
            <a:off x="4003675" y="4514850"/>
            <a:ext cx="0" cy="71120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25" name="Line 124"/>
          <p:cNvSpPr>
            <a:spLocks noChangeAspect="1" noChangeShapeType="1"/>
          </p:cNvSpPr>
          <p:nvPr/>
        </p:nvSpPr>
        <p:spPr bwMode="auto">
          <a:xfrm flipV="1">
            <a:off x="5151438" y="4459288"/>
            <a:ext cx="0" cy="682625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26" name="Line 125"/>
          <p:cNvSpPr>
            <a:spLocks noChangeAspect="1" noChangeShapeType="1"/>
          </p:cNvSpPr>
          <p:nvPr/>
        </p:nvSpPr>
        <p:spPr bwMode="auto">
          <a:xfrm>
            <a:off x="5114925" y="5145088"/>
            <a:ext cx="84138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27" name="Line 126"/>
          <p:cNvSpPr>
            <a:spLocks noChangeAspect="1" noChangeShapeType="1"/>
          </p:cNvSpPr>
          <p:nvPr/>
        </p:nvSpPr>
        <p:spPr bwMode="auto">
          <a:xfrm>
            <a:off x="5692775" y="5127625"/>
            <a:ext cx="84138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28" name="Line 127"/>
          <p:cNvSpPr>
            <a:spLocks noChangeAspect="1" noChangeShapeType="1"/>
          </p:cNvSpPr>
          <p:nvPr/>
        </p:nvSpPr>
        <p:spPr bwMode="auto">
          <a:xfrm>
            <a:off x="6264275" y="5487988"/>
            <a:ext cx="84138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29" name="Line 128"/>
          <p:cNvSpPr>
            <a:spLocks noChangeAspect="1" noChangeShapeType="1"/>
          </p:cNvSpPr>
          <p:nvPr/>
        </p:nvSpPr>
        <p:spPr bwMode="auto">
          <a:xfrm>
            <a:off x="6842125" y="4933950"/>
            <a:ext cx="82550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0" name="Line 129"/>
          <p:cNvSpPr>
            <a:spLocks noChangeAspect="1" noChangeShapeType="1"/>
          </p:cNvSpPr>
          <p:nvPr/>
        </p:nvSpPr>
        <p:spPr bwMode="auto">
          <a:xfrm>
            <a:off x="7418388" y="5232400"/>
            <a:ext cx="84137" cy="0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1" name="Line 130"/>
          <p:cNvSpPr>
            <a:spLocks noChangeAspect="1" noChangeShapeType="1"/>
          </p:cNvSpPr>
          <p:nvPr/>
        </p:nvSpPr>
        <p:spPr bwMode="auto">
          <a:xfrm flipV="1">
            <a:off x="5735638" y="4465638"/>
            <a:ext cx="0" cy="661987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2" name="Line 131"/>
          <p:cNvSpPr>
            <a:spLocks noChangeAspect="1" noChangeShapeType="1"/>
          </p:cNvSpPr>
          <p:nvPr/>
        </p:nvSpPr>
        <p:spPr bwMode="auto">
          <a:xfrm flipV="1">
            <a:off x="6313488" y="4452938"/>
            <a:ext cx="0" cy="1031875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3" name="Line 132"/>
          <p:cNvSpPr>
            <a:spLocks noChangeAspect="1" noChangeShapeType="1"/>
          </p:cNvSpPr>
          <p:nvPr/>
        </p:nvSpPr>
        <p:spPr bwMode="auto">
          <a:xfrm flipV="1">
            <a:off x="6878638" y="4384675"/>
            <a:ext cx="0" cy="541338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4" name="Line 133"/>
          <p:cNvSpPr>
            <a:spLocks noChangeAspect="1" noChangeShapeType="1"/>
          </p:cNvSpPr>
          <p:nvPr/>
        </p:nvSpPr>
        <p:spPr bwMode="auto">
          <a:xfrm flipV="1">
            <a:off x="7462838" y="4410075"/>
            <a:ext cx="0" cy="828675"/>
          </a:xfrm>
          <a:prstGeom prst="line">
            <a:avLst/>
          </a:prstGeom>
          <a:noFill/>
          <a:ln w="3175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5" name="Line 134"/>
          <p:cNvSpPr>
            <a:spLocks noChangeAspect="1" noChangeShapeType="1"/>
          </p:cNvSpPr>
          <p:nvPr/>
        </p:nvSpPr>
        <p:spPr bwMode="auto">
          <a:xfrm rot="10800000" flipV="1">
            <a:off x="4043363" y="3683000"/>
            <a:ext cx="6350" cy="71755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6" name="Line 135"/>
          <p:cNvSpPr>
            <a:spLocks noChangeAspect="1" noChangeShapeType="1"/>
          </p:cNvSpPr>
          <p:nvPr/>
        </p:nvSpPr>
        <p:spPr bwMode="auto">
          <a:xfrm rot="10800000" flipV="1">
            <a:off x="4618038" y="3776663"/>
            <a:ext cx="6350" cy="555625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7" name="Line 136"/>
          <p:cNvSpPr>
            <a:spLocks noChangeAspect="1" noChangeShapeType="1"/>
          </p:cNvSpPr>
          <p:nvPr/>
        </p:nvSpPr>
        <p:spPr bwMode="auto">
          <a:xfrm rot="10800000">
            <a:off x="4578350" y="4344988"/>
            <a:ext cx="82550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8" name="Line 137"/>
          <p:cNvSpPr>
            <a:spLocks noChangeAspect="1" noChangeShapeType="1"/>
          </p:cNvSpPr>
          <p:nvPr/>
        </p:nvSpPr>
        <p:spPr bwMode="auto">
          <a:xfrm rot="10800000">
            <a:off x="5154613" y="4289425"/>
            <a:ext cx="84137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39" name="Line 138"/>
          <p:cNvSpPr>
            <a:spLocks noChangeAspect="1" noChangeShapeType="1"/>
          </p:cNvSpPr>
          <p:nvPr/>
        </p:nvSpPr>
        <p:spPr bwMode="auto">
          <a:xfrm rot="10800000">
            <a:off x="5738813" y="4524375"/>
            <a:ext cx="84137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0" name="Line 139"/>
          <p:cNvSpPr>
            <a:spLocks noChangeAspect="1" noChangeShapeType="1"/>
          </p:cNvSpPr>
          <p:nvPr/>
        </p:nvSpPr>
        <p:spPr bwMode="auto">
          <a:xfrm rot="10800000">
            <a:off x="6310313" y="4487863"/>
            <a:ext cx="84137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1" name="Line 140"/>
          <p:cNvSpPr>
            <a:spLocks noChangeAspect="1" noChangeShapeType="1"/>
          </p:cNvSpPr>
          <p:nvPr/>
        </p:nvSpPr>
        <p:spPr bwMode="auto">
          <a:xfrm rot="10800000">
            <a:off x="6888163" y="4637088"/>
            <a:ext cx="84137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2" name="Line 141"/>
          <p:cNvSpPr>
            <a:spLocks noChangeAspect="1" noChangeShapeType="1"/>
          </p:cNvSpPr>
          <p:nvPr/>
        </p:nvSpPr>
        <p:spPr bwMode="auto">
          <a:xfrm rot="10800000">
            <a:off x="7459663" y="4933950"/>
            <a:ext cx="84137" cy="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3" name="Line 142"/>
          <p:cNvSpPr>
            <a:spLocks noChangeAspect="1" noChangeShapeType="1"/>
          </p:cNvSpPr>
          <p:nvPr/>
        </p:nvSpPr>
        <p:spPr bwMode="auto">
          <a:xfrm rot="10800000" flipV="1">
            <a:off x="5776913" y="3981450"/>
            <a:ext cx="3175" cy="542925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4" name="Line 143"/>
          <p:cNvSpPr>
            <a:spLocks noChangeAspect="1" noChangeShapeType="1"/>
          </p:cNvSpPr>
          <p:nvPr/>
        </p:nvSpPr>
        <p:spPr bwMode="auto">
          <a:xfrm rot="10800000" flipV="1">
            <a:off x="6354763" y="4065588"/>
            <a:ext cx="1587" cy="396875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5" name="Line 144"/>
          <p:cNvSpPr>
            <a:spLocks noChangeAspect="1" noChangeShapeType="1"/>
          </p:cNvSpPr>
          <p:nvPr/>
        </p:nvSpPr>
        <p:spPr bwMode="auto">
          <a:xfrm rot="10800000" flipV="1">
            <a:off x="6931025" y="4154488"/>
            <a:ext cx="3175" cy="469900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6" name="Line 145"/>
          <p:cNvSpPr>
            <a:spLocks noChangeAspect="1" noChangeShapeType="1"/>
          </p:cNvSpPr>
          <p:nvPr/>
        </p:nvSpPr>
        <p:spPr bwMode="auto">
          <a:xfrm rot="10800000" flipV="1">
            <a:off x="7499350" y="4257675"/>
            <a:ext cx="6350" cy="682625"/>
          </a:xfrm>
          <a:prstGeom prst="line">
            <a:avLst/>
          </a:prstGeom>
          <a:noFill/>
          <a:ln w="31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7" name="Line 146"/>
          <p:cNvSpPr>
            <a:spLocks noChangeAspect="1" noChangeShapeType="1"/>
          </p:cNvSpPr>
          <p:nvPr/>
        </p:nvSpPr>
        <p:spPr bwMode="auto">
          <a:xfrm rot="10800000" flipV="1">
            <a:off x="2795588" y="3244850"/>
            <a:ext cx="9525" cy="547688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8" name="Line 147"/>
          <p:cNvSpPr>
            <a:spLocks noChangeAspect="1" noChangeShapeType="1"/>
          </p:cNvSpPr>
          <p:nvPr/>
        </p:nvSpPr>
        <p:spPr bwMode="auto">
          <a:xfrm>
            <a:off x="2767013" y="3227388"/>
            <a:ext cx="80962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49" name="Line 148"/>
          <p:cNvSpPr>
            <a:spLocks noChangeAspect="1" noChangeShapeType="1"/>
          </p:cNvSpPr>
          <p:nvPr/>
        </p:nvSpPr>
        <p:spPr bwMode="auto">
          <a:xfrm flipV="1">
            <a:off x="3376613" y="3429000"/>
            <a:ext cx="3175" cy="312738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0" name="Line 149"/>
          <p:cNvSpPr>
            <a:spLocks noChangeAspect="1" noChangeShapeType="1"/>
          </p:cNvSpPr>
          <p:nvPr/>
        </p:nvSpPr>
        <p:spPr bwMode="auto">
          <a:xfrm>
            <a:off x="3338513" y="3425825"/>
            <a:ext cx="80962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1" name="Line 150"/>
          <p:cNvSpPr>
            <a:spLocks noChangeAspect="1" noChangeShapeType="1"/>
          </p:cNvSpPr>
          <p:nvPr/>
        </p:nvSpPr>
        <p:spPr bwMode="auto">
          <a:xfrm flipV="1">
            <a:off x="3952875" y="3009900"/>
            <a:ext cx="3175" cy="676275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2" name="Line 151"/>
          <p:cNvSpPr>
            <a:spLocks noChangeAspect="1" noChangeShapeType="1"/>
          </p:cNvSpPr>
          <p:nvPr/>
        </p:nvSpPr>
        <p:spPr bwMode="auto">
          <a:xfrm>
            <a:off x="3916363" y="3003550"/>
            <a:ext cx="80962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3" name="Line 152"/>
          <p:cNvSpPr>
            <a:spLocks noChangeAspect="1" noChangeShapeType="1"/>
          </p:cNvSpPr>
          <p:nvPr/>
        </p:nvSpPr>
        <p:spPr bwMode="auto">
          <a:xfrm flipV="1">
            <a:off x="4530725" y="2841625"/>
            <a:ext cx="3175" cy="785813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4" name="Line 153"/>
          <p:cNvSpPr>
            <a:spLocks noChangeAspect="1" noChangeShapeType="1"/>
          </p:cNvSpPr>
          <p:nvPr/>
        </p:nvSpPr>
        <p:spPr bwMode="auto">
          <a:xfrm>
            <a:off x="4494213" y="2835275"/>
            <a:ext cx="80962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5" name="Line 154"/>
          <p:cNvSpPr>
            <a:spLocks noChangeAspect="1" noChangeShapeType="1"/>
          </p:cNvSpPr>
          <p:nvPr/>
        </p:nvSpPr>
        <p:spPr bwMode="auto">
          <a:xfrm flipV="1">
            <a:off x="5114925" y="3155950"/>
            <a:ext cx="3175" cy="436563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6" name="Line 155"/>
          <p:cNvSpPr>
            <a:spLocks noChangeAspect="1" noChangeShapeType="1"/>
          </p:cNvSpPr>
          <p:nvPr/>
        </p:nvSpPr>
        <p:spPr bwMode="auto">
          <a:xfrm>
            <a:off x="5078413" y="3146425"/>
            <a:ext cx="79375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7" name="Line 156"/>
          <p:cNvSpPr>
            <a:spLocks noChangeAspect="1" noChangeShapeType="1"/>
          </p:cNvSpPr>
          <p:nvPr/>
        </p:nvSpPr>
        <p:spPr bwMode="auto">
          <a:xfrm flipV="1">
            <a:off x="5686425" y="2990850"/>
            <a:ext cx="3175" cy="55245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8" name="Line 157"/>
          <p:cNvSpPr>
            <a:spLocks noChangeAspect="1" noChangeShapeType="1"/>
          </p:cNvSpPr>
          <p:nvPr/>
        </p:nvSpPr>
        <p:spPr bwMode="auto">
          <a:xfrm>
            <a:off x="5648325" y="2990850"/>
            <a:ext cx="80963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59" name="Line 158"/>
          <p:cNvSpPr>
            <a:spLocks noChangeAspect="1" noChangeShapeType="1"/>
          </p:cNvSpPr>
          <p:nvPr/>
        </p:nvSpPr>
        <p:spPr bwMode="auto">
          <a:xfrm flipV="1">
            <a:off x="6264275" y="3084513"/>
            <a:ext cx="3175" cy="403225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0" name="Line 159"/>
          <p:cNvSpPr>
            <a:spLocks noChangeAspect="1" noChangeShapeType="1"/>
          </p:cNvSpPr>
          <p:nvPr/>
        </p:nvSpPr>
        <p:spPr bwMode="auto">
          <a:xfrm flipV="1">
            <a:off x="6835775" y="2743200"/>
            <a:ext cx="3175" cy="688975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1" name="Line 160"/>
          <p:cNvSpPr>
            <a:spLocks noChangeAspect="1" noChangeShapeType="1"/>
          </p:cNvSpPr>
          <p:nvPr/>
        </p:nvSpPr>
        <p:spPr bwMode="auto">
          <a:xfrm flipV="1">
            <a:off x="7413625" y="2674938"/>
            <a:ext cx="3175" cy="706437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2" name="Line 161"/>
          <p:cNvSpPr>
            <a:spLocks noChangeAspect="1" noChangeShapeType="1"/>
          </p:cNvSpPr>
          <p:nvPr/>
        </p:nvSpPr>
        <p:spPr bwMode="auto">
          <a:xfrm>
            <a:off x="6219825" y="3084513"/>
            <a:ext cx="80963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3" name="Line 162"/>
          <p:cNvSpPr>
            <a:spLocks noChangeAspect="1" noChangeShapeType="1"/>
          </p:cNvSpPr>
          <p:nvPr/>
        </p:nvSpPr>
        <p:spPr bwMode="auto">
          <a:xfrm>
            <a:off x="6791325" y="2749550"/>
            <a:ext cx="80963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4" name="Line 163"/>
          <p:cNvSpPr>
            <a:spLocks noChangeAspect="1" noChangeShapeType="1"/>
          </p:cNvSpPr>
          <p:nvPr/>
        </p:nvSpPr>
        <p:spPr bwMode="auto">
          <a:xfrm>
            <a:off x="7369175" y="2668588"/>
            <a:ext cx="80963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5" name="Line 164"/>
          <p:cNvSpPr>
            <a:spLocks noChangeAspect="1" noChangeShapeType="1"/>
          </p:cNvSpPr>
          <p:nvPr/>
        </p:nvSpPr>
        <p:spPr bwMode="auto">
          <a:xfrm flipV="1">
            <a:off x="3519488" y="2971800"/>
            <a:ext cx="3175" cy="56515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6" name="Line 165"/>
          <p:cNvSpPr>
            <a:spLocks noChangeAspect="1" noChangeShapeType="1"/>
          </p:cNvSpPr>
          <p:nvPr/>
        </p:nvSpPr>
        <p:spPr bwMode="auto">
          <a:xfrm flipV="1">
            <a:off x="4102100" y="2808288"/>
            <a:ext cx="3175" cy="67945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7" name="Line 166"/>
          <p:cNvSpPr>
            <a:spLocks noChangeAspect="1" noChangeShapeType="1"/>
          </p:cNvSpPr>
          <p:nvPr/>
        </p:nvSpPr>
        <p:spPr bwMode="auto">
          <a:xfrm flipV="1">
            <a:off x="4667250" y="2678113"/>
            <a:ext cx="3175" cy="735012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8" name="Line 167"/>
          <p:cNvSpPr>
            <a:spLocks noChangeAspect="1" noChangeShapeType="1"/>
          </p:cNvSpPr>
          <p:nvPr/>
        </p:nvSpPr>
        <p:spPr bwMode="auto">
          <a:xfrm flipV="1">
            <a:off x="5245100" y="3097213"/>
            <a:ext cx="0" cy="25400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69" name="Line 168"/>
          <p:cNvSpPr>
            <a:spLocks noChangeAspect="1" noChangeShapeType="1"/>
          </p:cNvSpPr>
          <p:nvPr/>
        </p:nvSpPr>
        <p:spPr bwMode="auto">
          <a:xfrm flipV="1">
            <a:off x="5822950" y="2879725"/>
            <a:ext cx="3175" cy="409575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0" name="Line 169"/>
          <p:cNvSpPr>
            <a:spLocks noChangeAspect="1" noChangeShapeType="1"/>
          </p:cNvSpPr>
          <p:nvPr/>
        </p:nvSpPr>
        <p:spPr bwMode="auto">
          <a:xfrm flipV="1">
            <a:off x="6400800" y="2909888"/>
            <a:ext cx="3175" cy="31750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1" name="Line 170"/>
          <p:cNvSpPr>
            <a:spLocks noChangeAspect="1" noChangeShapeType="1"/>
          </p:cNvSpPr>
          <p:nvPr/>
        </p:nvSpPr>
        <p:spPr bwMode="auto">
          <a:xfrm flipV="1">
            <a:off x="6978650" y="2655888"/>
            <a:ext cx="3175" cy="496887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2" name="Line 171"/>
          <p:cNvSpPr>
            <a:spLocks noChangeAspect="1" noChangeShapeType="1"/>
          </p:cNvSpPr>
          <p:nvPr/>
        </p:nvSpPr>
        <p:spPr bwMode="auto">
          <a:xfrm flipV="1">
            <a:off x="7556500" y="2136775"/>
            <a:ext cx="4763" cy="96520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3" name="Line 172"/>
          <p:cNvSpPr>
            <a:spLocks noChangeAspect="1" noChangeShapeType="1"/>
          </p:cNvSpPr>
          <p:nvPr/>
        </p:nvSpPr>
        <p:spPr bwMode="auto">
          <a:xfrm>
            <a:off x="3481388" y="2968625"/>
            <a:ext cx="80962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4" name="Line 173"/>
          <p:cNvSpPr>
            <a:spLocks noChangeAspect="1" noChangeShapeType="1"/>
          </p:cNvSpPr>
          <p:nvPr/>
        </p:nvSpPr>
        <p:spPr bwMode="auto">
          <a:xfrm>
            <a:off x="4059238" y="2808288"/>
            <a:ext cx="80962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5" name="Line 174"/>
          <p:cNvSpPr>
            <a:spLocks noChangeAspect="1" noChangeShapeType="1"/>
          </p:cNvSpPr>
          <p:nvPr/>
        </p:nvSpPr>
        <p:spPr bwMode="auto">
          <a:xfrm>
            <a:off x="4630738" y="2665413"/>
            <a:ext cx="80962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6" name="Line 175"/>
          <p:cNvSpPr>
            <a:spLocks noChangeAspect="1" noChangeShapeType="1"/>
          </p:cNvSpPr>
          <p:nvPr/>
        </p:nvSpPr>
        <p:spPr bwMode="auto">
          <a:xfrm>
            <a:off x="5202238" y="3081338"/>
            <a:ext cx="80962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7" name="Line 176"/>
          <p:cNvSpPr>
            <a:spLocks noChangeAspect="1" noChangeShapeType="1"/>
          </p:cNvSpPr>
          <p:nvPr/>
        </p:nvSpPr>
        <p:spPr bwMode="auto">
          <a:xfrm>
            <a:off x="5780088" y="2882900"/>
            <a:ext cx="79375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8" name="Line 177"/>
          <p:cNvSpPr>
            <a:spLocks noChangeAspect="1" noChangeShapeType="1"/>
          </p:cNvSpPr>
          <p:nvPr/>
        </p:nvSpPr>
        <p:spPr bwMode="auto">
          <a:xfrm>
            <a:off x="6356350" y="2913063"/>
            <a:ext cx="80963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79" name="Line 178"/>
          <p:cNvSpPr>
            <a:spLocks noChangeAspect="1" noChangeShapeType="1"/>
          </p:cNvSpPr>
          <p:nvPr/>
        </p:nvSpPr>
        <p:spPr bwMode="auto">
          <a:xfrm>
            <a:off x="6934200" y="2659063"/>
            <a:ext cx="80963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0" name="Line 179"/>
          <p:cNvSpPr>
            <a:spLocks noChangeAspect="1" noChangeShapeType="1"/>
          </p:cNvSpPr>
          <p:nvPr/>
        </p:nvSpPr>
        <p:spPr bwMode="auto">
          <a:xfrm>
            <a:off x="7512050" y="2136775"/>
            <a:ext cx="80963" cy="0"/>
          </a:xfrm>
          <a:prstGeom prst="line">
            <a:avLst/>
          </a:prstGeom>
          <a:noFill/>
          <a:ln w="3175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1" name="Line 180"/>
          <p:cNvSpPr>
            <a:spLocks noChangeAspect="1" noChangeShapeType="1"/>
          </p:cNvSpPr>
          <p:nvPr/>
        </p:nvSpPr>
        <p:spPr bwMode="auto">
          <a:xfrm>
            <a:off x="1392238" y="1801813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2" name="Line 181"/>
          <p:cNvSpPr>
            <a:spLocks noChangeAspect="1" noChangeShapeType="1"/>
          </p:cNvSpPr>
          <p:nvPr/>
        </p:nvSpPr>
        <p:spPr bwMode="auto">
          <a:xfrm>
            <a:off x="1385888" y="2106613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3" name="Line 182"/>
          <p:cNvSpPr>
            <a:spLocks noChangeAspect="1" noChangeShapeType="1"/>
          </p:cNvSpPr>
          <p:nvPr/>
        </p:nvSpPr>
        <p:spPr bwMode="auto">
          <a:xfrm>
            <a:off x="1385888" y="2409825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4" name="Line 183"/>
          <p:cNvSpPr>
            <a:spLocks noChangeAspect="1" noChangeShapeType="1"/>
          </p:cNvSpPr>
          <p:nvPr/>
        </p:nvSpPr>
        <p:spPr bwMode="auto">
          <a:xfrm>
            <a:off x="1392238" y="2727325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5" name="Line 184"/>
          <p:cNvSpPr>
            <a:spLocks noChangeAspect="1" noChangeShapeType="1"/>
          </p:cNvSpPr>
          <p:nvPr/>
        </p:nvSpPr>
        <p:spPr bwMode="auto">
          <a:xfrm>
            <a:off x="1398588" y="3030538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6" name="Line 185"/>
          <p:cNvSpPr>
            <a:spLocks noChangeAspect="1" noChangeShapeType="1"/>
          </p:cNvSpPr>
          <p:nvPr/>
        </p:nvSpPr>
        <p:spPr bwMode="auto">
          <a:xfrm>
            <a:off x="1398588" y="3341688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7" name="Line 186"/>
          <p:cNvSpPr>
            <a:spLocks noChangeAspect="1" noChangeShapeType="1"/>
          </p:cNvSpPr>
          <p:nvPr/>
        </p:nvSpPr>
        <p:spPr bwMode="auto">
          <a:xfrm>
            <a:off x="1398588" y="3652838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8" name="Line 187"/>
          <p:cNvSpPr>
            <a:spLocks noChangeAspect="1" noChangeShapeType="1"/>
          </p:cNvSpPr>
          <p:nvPr/>
        </p:nvSpPr>
        <p:spPr bwMode="auto">
          <a:xfrm>
            <a:off x="1398588" y="3962400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89" name="Line 188"/>
          <p:cNvSpPr>
            <a:spLocks noChangeAspect="1" noChangeShapeType="1"/>
          </p:cNvSpPr>
          <p:nvPr/>
        </p:nvSpPr>
        <p:spPr bwMode="auto">
          <a:xfrm>
            <a:off x="1398588" y="4273550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90" name="Line 189"/>
          <p:cNvSpPr>
            <a:spLocks noChangeAspect="1" noChangeShapeType="1"/>
          </p:cNvSpPr>
          <p:nvPr/>
        </p:nvSpPr>
        <p:spPr bwMode="auto">
          <a:xfrm>
            <a:off x="1392238" y="4576763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91" name="Line 190"/>
          <p:cNvSpPr>
            <a:spLocks noChangeAspect="1" noChangeShapeType="1"/>
          </p:cNvSpPr>
          <p:nvPr/>
        </p:nvSpPr>
        <p:spPr bwMode="auto">
          <a:xfrm>
            <a:off x="1392238" y="4875213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92" name="Line 191"/>
          <p:cNvSpPr>
            <a:spLocks noChangeAspect="1" noChangeShapeType="1"/>
          </p:cNvSpPr>
          <p:nvPr/>
        </p:nvSpPr>
        <p:spPr bwMode="auto">
          <a:xfrm>
            <a:off x="1385888" y="5192713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93" name="Line 192"/>
          <p:cNvSpPr>
            <a:spLocks noChangeAspect="1" noChangeShapeType="1"/>
          </p:cNvSpPr>
          <p:nvPr/>
        </p:nvSpPr>
        <p:spPr bwMode="auto">
          <a:xfrm>
            <a:off x="1385888" y="5502275"/>
            <a:ext cx="92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1114294" name="Text Box 193"/>
          <p:cNvSpPr txBox="1">
            <a:spLocks noChangeAspect="1" noChangeArrowheads="1"/>
          </p:cNvSpPr>
          <p:nvPr/>
        </p:nvSpPr>
        <p:spPr bwMode="auto">
          <a:xfrm rot="-5400000">
            <a:off x="1234282" y="1413669"/>
            <a:ext cx="157162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.5</a:t>
            </a:r>
          </a:p>
        </p:txBody>
      </p:sp>
      <p:sp>
        <p:nvSpPr>
          <p:cNvPr id="1114295" name="Text Box 194"/>
          <p:cNvSpPr txBox="1">
            <a:spLocks noChangeAspect="1" noChangeArrowheads="1"/>
          </p:cNvSpPr>
          <p:nvPr/>
        </p:nvSpPr>
        <p:spPr bwMode="auto">
          <a:xfrm rot="-5400000">
            <a:off x="1233488" y="1720850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.4</a:t>
            </a:r>
          </a:p>
        </p:txBody>
      </p:sp>
      <p:sp>
        <p:nvSpPr>
          <p:cNvPr id="1114296" name="Text Box 195"/>
          <p:cNvSpPr txBox="1">
            <a:spLocks noChangeAspect="1" noChangeArrowheads="1"/>
          </p:cNvSpPr>
          <p:nvPr/>
        </p:nvSpPr>
        <p:spPr bwMode="auto">
          <a:xfrm rot="-5400000">
            <a:off x="1233488" y="2019300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.3</a:t>
            </a:r>
          </a:p>
        </p:txBody>
      </p:sp>
      <p:sp>
        <p:nvSpPr>
          <p:cNvPr id="1114297" name="Text Box 196"/>
          <p:cNvSpPr txBox="1">
            <a:spLocks noChangeAspect="1" noChangeArrowheads="1"/>
          </p:cNvSpPr>
          <p:nvPr/>
        </p:nvSpPr>
        <p:spPr bwMode="auto">
          <a:xfrm rot="-5400000">
            <a:off x="1226344" y="2318544"/>
            <a:ext cx="15398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.2</a:t>
            </a:r>
          </a:p>
        </p:txBody>
      </p:sp>
      <p:sp>
        <p:nvSpPr>
          <p:cNvPr id="1114298" name="Text Box 197"/>
          <p:cNvSpPr txBox="1">
            <a:spLocks noChangeAspect="1" noChangeArrowheads="1"/>
          </p:cNvSpPr>
          <p:nvPr/>
        </p:nvSpPr>
        <p:spPr bwMode="auto">
          <a:xfrm rot="-5400000">
            <a:off x="1220788" y="2624138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.1</a:t>
            </a:r>
          </a:p>
        </p:txBody>
      </p:sp>
      <p:sp>
        <p:nvSpPr>
          <p:cNvPr id="1114299" name="Text Box 198"/>
          <p:cNvSpPr txBox="1">
            <a:spLocks noChangeAspect="1" noChangeArrowheads="1"/>
          </p:cNvSpPr>
          <p:nvPr/>
        </p:nvSpPr>
        <p:spPr bwMode="auto">
          <a:xfrm rot="-5400000">
            <a:off x="1230313" y="2944813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114300" name="Text Box 199"/>
          <p:cNvSpPr txBox="1">
            <a:spLocks noChangeAspect="1" noChangeArrowheads="1"/>
          </p:cNvSpPr>
          <p:nvPr/>
        </p:nvSpPr>
        <p:spPr bwMode="auto">
          <a:xfrm rot="-5400000">
            <a:off x="1228725" y="3254375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-.1</a:t>
            </a:r>
          </a:p>
        </p:txBody>
      </p:sp>
      <p:sp>
        <p:nvSpPr>
          <p:cNvPr id="1114301" name="Text Box 200"/>
          <p:cNvSpPr txBox="1">
            <a:spLocks noChangeAspect="1" noChangeArrowheads="1"/>
          </p:cNvSpPr>
          <p:nvPr/>
        </p:nvSpPr>
        <p:spPr bwMode="auto">
          <a:xfrm rot="-5400000">
            <a:off x="1227138" y="3565525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-.2</a:t>
            </a:r>
          </a:p>
        </p:txBody>
      </p:sp>
      <p:sp>
        <p:nvSpPr>
          <p:cNvPr id="1114302" name="Text Box 201"/>
          <p:cNvSpPr txBox="1">
            <a:spLocks noChangeAspect="1" noChangeArrowheads="1"/>
          </p:cNvSpPr>
          <p:nvPr/>
        </p:nvSpPr>
        <p:spPr bwMode="auto">
          <a:xfrm rot="-5400000">
            <a:off x="1220788" y="3900488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-.3</a:t>
            </a:r>
          </a:p>
        </p:txBody>
      </p:sp>
      <p:sp>
        <p:nvSpPr>
          <p:cNvPr id="1114303" name="Text Box 202"/>
          <p:cNvSpPr txBox="1">
            <a:spLocks noChangeAspect="1" noChangeArrowheads="1"/>
          </p:cNvSpPr>
          <p:nvPr/>
        </p:nvSpPr>
        <p:spPr bwMode="auto">
          <a:xfrm rot="-5400000">
            <a:off x="1225550" y="4198938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-.4</a:t>
            </a:r>
          </a:p>
        </p:txBody>
      </p:sp>
      <p:sp>
        <p:nvSpPr>
          <p:cNvPr id="1114304" name="Text Box 203"/>
          <p:cNvSpPr txBox="1">
            <a:spLocks noChangeAspect="1" noChangeArrowheads="1"/>
          </p:cNvSpPr>
          <p:nvPr/>
        </p:nvSpPr>
        <p:spPr bwMode="auto">
          <a:xfrm rot="-5400000">
            <a:off x="1232694" y="4515644"/>
            <a:ext cx="158750" cy="15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-.5</a:t>
            </a:r>
          </a:p>
        </p:txBody>
      </p:sp>
      <p:sp>
        <p:nvSpPr>
          <p:cNvPr id="1114305" name="Text Box 204"/>
          <p:cNvSpPr txBox="1">
            <a:spLocks noChangeAspect="1" noChangeArrowheads="1"/>
          </p:cNvSpPr>
          <p:nvPr/>
        </p:nvSpPr>
        <p:spPr bwMode="auto">
          <a:xfrm rot="-5400000">
            <a:off x="1227138" y="4813300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-.6</a:t>
            </a:r>
          </a:p>
        </p:txBody>
      </p:sp>
      <p:sp>
        <p:nvSpPr>
          <p:cNvPr id="1114306" name="Text Box 205"/>
          <p:cNvSpPr txBox="1">
            <a:spLocks noChangeAspect="1" noChangeArrowheads="1"/>
          </p:cNvSpPr>
          <p:nvPr/>
        </p:nvSpPr>
        <p:spPr bwMode="auto">
          <a:xfrm rot="-5400000">
            <a:off x="1227931" y="5130007"/>
            <a:ext cx="15716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-.7</a:t>
            </a:r>
          </a:p>
        </p:txBody>
      </p:sp>
      <p:sp>
        <p:nvSpPr>
          <p:cNvPr id="1114307" name="Text Box 206"/>
          <p:cNvSpPr txBox="1">
            <a:spLocks noChangeAspect="1" noChangeArrowheads="1"/>
          </p:cNvSpPr>
          <p:nvPr/>
        </p:nvSpPr>
        <p:spPr bwMode="auto">
          <a:xfrm rot="-5400000">
            <a:off x="1233488" y="5434013"/>
            <a:ext cx="1587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nl-NL" sz="1000" b="1">
                <a:solidFill>
                  <a:schemeClr val="tx1"/>
                </a:solidFill>
              </a:rPr>
              <a:t>-.8</a:t>
            </a:r>
          </a:p>
        </p:txBody>
      </p:sp>
      <p:sp>
        <p:nvSpPr>
          <p:cNvPr id="1114308" name="Text Box 207"/>
          <p:cNvSpPr txBox="1">
            <a:spLocks noChangeAspect="1" noChangeArrowheads="1"/>
          </p:cNvSpPr>
          <p:nvPr/>
        </p:nvSpPr>
        <p:spPr bwMode="auto">
          <a:xfrm rot="-5400000">
            <a:off x="-654050" y="3140075"/>
            <a:ext cx="29686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nl-NL" sz="1200">
                <a:solidFill>
                  <a:schemeClr val="tx1"/>
                </a:solidFill>
              </a:rPr>
              <a:t>Gemiddelde verandering in </a:t>
            </a:r>
          </a:p>
          <a:p>
            <a:pPr algn="ctr"/>
            <a:r>
              <a:rPr lang="nl-NL" sz="1200">
                <a:solidFill>
                  <a:schemeClr val="tx1"/>
                </a:solidFill>
              </a:rPr>
              <a:t>Dyspneu score (MRC) t.o.v baseline</a:t>
            </a:r>
          </a:p>
        </p:txBody>
      </p:sp>
      <p:sp>
        <p:nvSpPr>
          <p:cNvPr id="1114309" name="Rectangle 208"/>
          <p:cNvSpPr>
            <a:spLocks noChangeArrowheads="1"/>
          </p:cNvSpPr>
          <p:nvPr/>
        </p:nvSpPr>
        <p:spPr bwMode="auto">
          <a:xfrm>
            <a:off x="1501775" y="1325563"/>
            <a:ext cx="6164263" cy="42973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eaLnBrk="0" hangingPunct="0"/>
            <a:endParaRPr lang="nl-NL"/>
          </a:p>
        </p:txBody>
      </p:sp>
      <p:sp>
        <p:nvSpPr>
          <p:cNvPr id="1114310" name="Rectangle 206"/>
          <p:cNvSpPr>
            <a:spLocks noChangeArrowheads="1"/>
          </p:cNvSpPr>
          <p:nvPr/>
        </p:nvSpPr>
        <p:spPr bwMode="auto">
          <a:xfrm>
            <a:off x="4572000" y="6581775"/>
            <a:ext cx="4572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1200">
                <a:solidFill>
                  <a:schemeClr val="tx1"/>
                </a:solidFill>
              </a:rPr>
              <a:t>Laperre TS et al. Ann Intern Med 2009; 151: 517-527</a:t>
            </a:r>
            <a:endParaRPr lang="en-US" sz="120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61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0"/>
            <a:ext cx="6827838" cy="1143000"/>
          </a:xfrm>
        </p:spPr>
        <p:txBody>
          <a:bodyPr/>
          <a:lstStyle/>
          <a:p>
            <a:pPr eaLnBrk="1" hangingPunct="1"/>
            <a:r>
              <a:rPr lang="nl-NL" smtClean="0">
                <a:solidFill>
                  <a:schemeClr val="bg1"/>
                </a:solidFill>
              </a:rPr>
              <a:t>Conclusies</a:t>
            </a:r>
            <a:br>
              <a:rPr lang="nl-NL" smtClean="0">
                <a:solidFill>
                  <a:schemeClr val="bg1"/>
                </a:solidFill>
              </a:rPr>
            </a:br>
            <a:endParaRPr lang="nl-NL" smtClean="0">
              <a:solidFill>
                <a:schemeClr val="bg1"/>
              </a:solidFill>
            </a:endParaRPr>
          </a:p>
        </p:txBody>
      </p:sp>
      <p:sp>
        <p:nvSpPr>
          <p:cNvPr id="1116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5475" y="1273175"/>
            <a:ext cx="7977188" cy="45370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nl-NL" sz="2400" u="sng" smtClean="0"/>
              <a:t>Pathologie</a:t>
            </a:r>
            <a:r>
              <a:rPr lang="nl-NL" sz="2400" smtClean="0"/>
              <a:t>:</a:t>
            </a:r>
          </a:p>
          <a:p>
            <a:pPr eaLnBrk="1" hangingPunct="1"/>
            <a:r>
              <a:rPr lang="nl-NL" sz="2400" smtClean="0"/>
              <a:t>Fluticason en salmeterol remmen de ontsteking in de longen</a:t>
            </a:r>
          </a:p>
          <a:p>
            <a:pPr eaLnBrk="1" hangingPunct="1"/>
            <a:r>
              <a:rPr lang="nl-NL" sz="2400" smtClean="0"/>
              <a:t>Positieve effect verdwijnt bij stop fluticason </a:t>
            </a:r>
          </a:p>
          <a:p>
            <a:pPr eaLnBrk="1" hangingPunct="1">
              <a:buFont typeface="Wingdings" pitchFamily="2" charset="2"/>
              <a:buNone/>
            </a:pPr>
            <a:r>
              <a:rPr lang="nl-NL" sz="2400" smtClean="0">
                <a:solidFill>
                  <a:schemeClr val="tx1"/>
                </a:solidFill>
              </a:rPr>
              <a:t>		</a:t>
            </a:r>
            <a:r>
              <a:rPr lang="nl-NL" sz="1800" smtClean="0">
                <a:solidFill>
                  <a:schemeClr val="tx1"/>
                </a:solidFill>
              </a:rPr>
              <a:t>(CD3+, CD4+. CD8+, mestcellen, % intact epitheel)</a:t>
            </a:r>
          </a:p>
          <a:p>
            <a:pPr eaLnBrk="1" hangingPunct="1">
              <a:buFont typeface="Wingdings" pitchFamily="2" charset="2"/>
              <a:buNone/>
            </a:pPr>
            <a:endParaRPr lang="nl-NL" sz="1800" u="sng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nl-NL" sz="2400" u="sng" smtClean="0">
                <a:solidFill>
                  <a:schemeClr val="tx1"/>
                </a:solidFill>
              </a:rPr>
              <a:t>Klinische parameters</a:t>
            </a:r>
            <a:r>
              <a:rPr lang="nl-NL" sz="2400" smtClean="0">
                <a:solidFill>
                  <a:schemeClr val="tx1"/>
                </a:solidFill>
              </a:rPr>
              <a:t>:</a:t>
            </a:r>
            <a:endParaRPr lang="nl-NL" sz="2400" smtClean="0"/>
          </a:p>
          <a:p>
            <a:pPr eaLnBrk="1" hangingPunct="1"/>
            <a:r>
              <a:rPr lang="nl-NL" sz="2400" smtClean="0"/>
              <a:t>Fluticason en salmeterol verbeteren:</a:t>
            </a:r>
          </a:p>
          <a:p>
            <a:pPr eaLnBrk="1" hangingPunct="1">
              <a:buFont typeface="Wingdings" pitchFamily="2" charset="2"/>
              <a:buNone/>
            </a:pPr>
            <a:r>
              <a:rPr lang="nl-NL" sz="2400" smtClean="0"/>
              <a:t>	longfunctie verloop					  MRC dyspnea score</a:t>
            </a:r>
          </a:p>
          <a:p>
            <a:pPr eaLnBrk="1" hangingPunct="1"/>
            <a:r>
              <a:rPr lang="nl-NL" sz="2400" smtClean="0"/>
              <a:t>Positieve effect verdwijnt bij stop fluticason</a:t>
            </a:r>
          </a:p>
          <a:p>
            <a:pPr eaLnBrk="1" hangingPunct="1">
              <a:buFont typeface="Wingdings" pitchFamily="2" charset="2"/>
              <a:buNone/>
            </a:pPr>
            <a:r>
              <a:rPr lang="nl-NL" sz="2400" smtClean="0"/>
              <a:t>	</a:t>
            </a:r>
          </a:p>
          <a:p>
            <a:pPr eaLnBrk="1" hangingPunct="1">
              <a:buFont typeface="Wingdings" pitchFamily="2" charset="2"/>
              <a:buNone/>
            </a:pPr>
            <a:endParaRPr lang="nl-NL" sz="1800" smtClean="0"/>
          </a:p>
          <a:p>
            <a:pPr eaLnBrk="1" hangingPunct="1">
              <a:buFont typeface="Wingdings" pitchFamily="2" charset="2"/>
              <a:buNone/>
            </a:pPr>
            <a:r>
              <a:rPr lang="nl-NL" sz="1800" smtClean="0"/>
              <a:t>		</a:t>
            </a:r>
          </a:p>
          <a:p>
            <a:pPr eaLnBrk="1" hangingPunct="1">
              <a:buFont typeface="Wingdings" pitchFamily="2" charset="2"/>
              <a:buNone/>
            </a:pPr>
            <a:endParaRPr lang="nl-NL" sz="1800" smtClean="0"/>
          </a:p>
          <a:p>
            <a:pPr eaLnBrk="1" hangingPunct="1">
              <a:buFont typeface="Wingdings" pitchFamily="2" charset="2"/>
              <a:buNone/>
            </a:pPr>
            <a:r>
              <a:rPr lang="nl-NL" sz="2400" smtClean="0">
                <a:solidFill>
                  <a:schemeClr val="tx1"/>
                </a:solidFill>
              </a:rPr>
              <a:t>	</a:t>
            </a:r>
            <a:endParaRPr lang="nl-NL" sz="180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nl-NL" sz="180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nl-NL" sz="240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nl-NL" sz="240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nl-NL" sz="2400" smtClean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nl-NL" sz="2400" smtClean="0">
              <a:solidFill>
                <a:schemeClr val="tx1"/>
              </a:solidFill>
            </a:endParaRPr>
          </a:p>
        </p:txBody>
      </p:sp>
      <p:grpSp>
        <p:nvGrpSpPr>
          <p:cNvPr id="1116163" name="Group 4"/>
          <p:cNvGrpSpPr>
            <a:grpSpLocks/>
          </p:cNvGrpSpPr>
          <p:nvPr/>
        </p:nvGrpSpPr>
        <p:grpSpPr bwMode="auto">
          <a:xfrm>
            <a:off x="8027988" y="260350"/>
            <a:ext cx="792162" cy="719138"/>
            <a:chOff x="1560" y="2372"/>
            <a:chExt cx="1564" cy="1569"/>
          </a:xfrm>
        </p:grpSpPr>
        <p:sp>
          <p:nvSpPr>
            <p:cNvPr id="1116164" name="Oval 5"/>
            <p:cNvSpPr>
              <a:spLocks noChangeArrowheads="1"/>
            </p:cNvSpPr>
            <p:nvPr/>
          </p:nvSpPr>
          <p:spPr bwMode="auto">
            <a:xfrm>
              <a:off x="1560" y="2372"/>
              <a:ext cx="1564" cy="1569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nl-NL"/>
            </a:p>
          </p:txBody>
        </p:sp>
        <p:sp>
          <p:nvSpPr>
            <p:cNvPr id="111616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773" y="2647"/>
              <a:ext cx="1138" cy="1085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667399"/>
                </a:avLst>
              </a:prstTxWarp>
            </a:bodyPr>
            <a:lstStyle/>
            <a:p>
              <a:pPr algn="ctr"/>
              <a:r>
                <a:rPr lang="nl-NL" sz="1600" kern="10" spc="32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ahoma"/>
                  <a:cs typeface="Tahoma"/>
                </a:rPr>
                <a:t>GLUCOLD</a:t>
              </a:r>
            </a:p>
          </p:txBody>
        </p:sp>
        <p:sp>
          <p:nvSpPr>
            <p:cNvPr id="1116166" name="Freeform 7"/>
            <p:cNvSpPr>
              <a:spLocks/>
            </p:cNvSpPr>
            <p:nvPr/>
          </p:nvSpPr>
          <p:spPr bwMode="auto">
            <a:xfrm>
              <a:off x="2518" y="2738"/>
              <a:ext cx="217" cy="274"/>
            </a:xfrm>
            <a:custGeom>
              <a:avLst/>
              <a:gdLst>
                <a:gd name="T0" fmla="*/ 3 w 2688"/>
                <a:gd name="T1" fmla="*/ 24 h 2755"/>
                <a:gd name="T2" fmla="*/ 4 w 2688"/>
                <a:gd name="T3" fmla="*/ 25 h 2755"/>
                <a:gd name="T4" fmla="*/ 6 w 2688"/>
                <a:gd name="T5" fmla="*/ 27 h 2755"/>
                <a:gd name="T6" fmla="*/ 8 w 2688"/>
                <a:gd name="T7" fmla="*/ 27 h 2755"/>
                <a:gd name="T8" fmla="*/ 10 w 2688"/>
                <a:gd name="T9" fmla="*/ 27 h 2755"/>
                <a:gd name="T10" fmla="*/ 13 w 2688"/>
                <a:gd name="T11" fmla="*/ 26 h 2755"/>
                <a:gd name="T12" fmla="*/ 15 w 2688"/>
                <a:gd name="T13" fmla="*/ 24 h 2755"/>
                <a:gd name="T14" fmla="*/ 15 w 2688"/>
                <a:gd name="T15" fmla="*/ 23 h 2755"/>
                <a:gd name="T16" fmla="*/ 16 w 2688"/>
                <a:gd name="T17" fmla="*/ 21 h 2755"/>
                <a:gd name="T18" fmla="*/ 17 w 2688"/>
                <a:gd name="T19" fmla="*/ 18 h 2755"/>
                <a:gd name="T20" fmla="*/ 18 w 2688"/>
                <a:gd name="T21" fmla="*/ 14 h 2755"/>
                <a:gd name="T22" fmla="*/ 17 w 2688"/>
                <a:gd name="T23" fmla="*/ 11 h 2755"/>
                <a:gd name="T24" fmla="*/ 17 w 2688"/>
                <a:gd name="T25" fmla="*/ 8 h 2755"/>
                <a:gd name="T26" fmla="*/ 15 w 2688"/>
                <a:gd name="T27" fmla="*/ 5 h 2755"/>
                <a:gd name="T28" fmla="*/ 15 w 2688"/>
                <a:gd name="T29" fmla="*/ 3 h 2755"/>
                <a:gd name="T30" fmla="*/ 14 w 2688"/>
                <a:gd name="T31" fmla="*/ 2 h 2755"/>
                <a:gd name="T32" fmla="*/ 11 w 2688"/>
                <a:gd name="T33" fmla="*/ 1 h 2755"/>
                <a:gd name="T34" fmla="*/ 9 w 2688"/>
                <a:gd name="T35" fmla="*/ 0 h 2755"/>
                <a:gd name="T36" fmla="*/ 7 w 2688"/>
                <a:gd name="T37" fmla="*/ 0 h 2755"/>
                <a:gd name="T38" fmla="*/ 5 w 2688"/>
                <a:gd name="T39" fmla="*/ 1 h 2755"/>
                <a:gd name="T40" fmla="*/ 3 w 2688"/>
                <a:gd name="T41" fmla="*/ 3 h 2755"/>
                <a:gd name="T42" fmla="*/ 2 w 2688"/>
                <a:gd name="T43" fmla="*/ 5 h 2755"/>
                <a:gd name="T44" fmla="*/ 2 w 2688"/>
                <a:gd name="T45" fmla="*/ 5 h 2755"/>
                <a:gd name="T46" fmla="*/ 1 w 2688"/>
                <a:gd name="T47" fmla="*/ 6 h 2755"/>
                <a:gd name="T48" fmla="*/ 0 w 2688"/>
                <a:gd name="T49" fmla="*/ 9 h 2755"/>
                <a:gd name="T50" fmla="*/ 0 w 2688"/>
                <a:gd name="T51" fmla="*/ 12 h 2755"/>
                <a:gd name="T52" fmla="*/ 0 w 2688"/>
                <a:gd name="T53" fmla="*/ 13 h 275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688"/>
                <a:gd name="T82" fmla="*/ 0 h 2755"/>
                <a:gd name="T83" fmla="*/ 2688 w 2688"/>
                <a:gd name="T84" fmla="*/ 2755 h 275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688" h="2755">
                  <a:moveTo>
                    <a:pt x="460" y="2419"/>
                  </a:moveTo>
                  <a:lnTo>
                    <a:pt x="605" y="2533"/>
                  </a:lnTo>
                  <a:lnTo>
                    <a:pt x="923" y="2690"/>
                  </a:lnTo>
                  <a:lnTo>
                    <a:pt x="1264" y="2755"/>
                  </a:lnTo>
                  <a:lnTo>
                    <a:pt x="1608" y="2731"/>
                  </a:lnTo>
                  <a:lnTo>
                    <a:pt x="1937" y="2618"/>
                  </a:lnTo>
                  <a:lnTo>
                    <a:pt x="2231" y="2417"/>
                  </a:lnTo>
                  <a:lnTo>
                    <a:pt x="2361" y="2284"/>
                  </a:lnTo>
                  <a:lnTo>
                    <a:pt x="2470" y="2135"/>
                  </a:lnTo>
                  <a:lnTo>
                    <a:pt x="2624" y="1809"/>
                  </a:lnTo>
                  <a:lnTo>
                    <a:pt x="2688" y="1459"/>
                  </a:lnTo>
                  <a:lnTo>
                    <a:pt x="2664" y="1107"/>
                  </a:lnTo>
                  <a:lnTo>
                    <a:pt x="2553" y="770"/>
                  </a:lnTo>
                  <a:lnTo>
                    <a:pt x="2357" y="468"/>
                  </a:lnTo>
                  <a:lnTo>
                    <a:pt x="2229" y="335"/>
                  </a:lnTo>
                  <a:lnTo>
                    <a:pt x="2082" y="223"/>
                  </a:lnTo>
                  <a:lnTo>
                    <a:pt x="1764" y="65"/>
                  </a:lnTo>
                  <a:lnTo>
                    <a:pt x="1423" y="0"/>
                  </a:lnTo>
                  <a:lnTo>
                    <a:pt x="1079" y="25"/>
                  </a:lnTo>
                  <a:lnTo>
                    <a:pt x="750" y="138"/>
                  </a:lnTo>
                  <a:lnTo>
                    <a:pt x="456" y="339"/>
                  </a:lnTo>
                  <a:lnTo>
                    <a:pt x="327" y="470"/>
                  </a:lnTo>
                  <a:lnTo>
                    <a:pt x="278" y="531"/>
                  </a:lnTo>
                  <a:lnTo>
                    <a:pt x="194" y="654"/>
                  </a:lnTo>
                  <a:lnTo>
                    <a:pt x="70" y="917"/>
                  </a:lnTo>
                  <a:lnTo>
                    <a:pt x="6" y="1207"/>
                  </a:lnTo>
                  <a:lnTo>
                    <a:pt x="0" y="1283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67" name="Line 8"/>
            <p:cNvSpPr>
              <a:spLocks noChangeShapeType="1"/>
            </p:cNvSpPr>
            <p:nvPr/>
          </p:nvSpPr>
          <p:spPr bwMode="auto">
            <a:xfrm flipV="1">
              <a:off x="2357" y="2474"/>
              <a:ext cx="87" cy="344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6168" name="Line 9"/>
            <p:cNvSpPr>
              <a:spLocks noChangeShapeType="1"/>
            </p:cNvSpPr>
            <p:nvPr/>
          </p:nvSpPr>
          <p:spPr bwMode="auto">
            <a:xfrm flipH="1">
              <a:off x="2520" y="2505"/>
              <a:ext cx="54" cy="3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6169" name="Line 10"/>
            <p:cNvSpPr>
              <a:spLocks noChangeShapeType="1"/>
            </p:cNvSpPr>
            <p:nvPr/>
          </p:nvSpPr>
          <p:spPr bwMode="auto">
            <a:xfrm>
              <a:off x="2946" y="2759"/>
              <a:ext cx="0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1116170" name="Freeform 11"/>
            <p:cNvSpPr>
              <a:spLocks/>
            </p:cNvSpPr>
            <p:nvPr/>
          </p:nvSpPr>
          <p:spPr bwMode="auto">
            <a:xfrm>
              <a:off x="2509" y="3016"/>
              <a:ext cx="220" cy="281"/>
            </a:xfrm>
            <a:custGeom>
              <a:avLst/>
              <a:gdLst>
                <a:gd name="T0" fmla="*/ 0 w 2753"/>
                <a:gd name="T1" fmla="*/ 14 h 2822"/>
                <a:gd name="T2" fmla="*/ 0 w 2753"/>
                <a:gd name="T3" fmla="*/ 16 h 2822"/>
                <a:gd name="T4" fmla="*/ 1 w 2753"/>
                <a:gd name="T5" fmla="*/ 19 h 2822"/>
                <a:gd name="T6" fmla="*/ 2 w 2753"/>
                <a:gd name="T7" fmla="*/ 23 h 2822"/>
                <a:gd name="T8" fmla="*/ 3 w 2753"/>
                <a:gd name="T9" fmla="*/ 25 h 2822"/>
                <a:gd name="T10" fmla="*/ 5 w 2753"/>
                <a:gd name="T11" fmla="*/ 27 h 2822"/>
                <a:gd name="T12" fmla="*/ 8 w 2753"/>
                <a:gd name="T13" fmla="*/ 28 h 2822"/>
                <a:gd name="T14" fmla="*/ 9 w 2753"/>
                <a:gd name="T15" fmla="*/ 28 h 2822"/>
                <a:gd name="T16" fmla="*/ 10 w 2753"/>
                <a:gd name="T17" fmla="*/ 28 h 2822"/>
                <a:gd name="T18" fmla="*/ 12 w 2753"/>
                <a:gd name="T19" fmla="*/ 27 h 2822"/>
                <a:gd name="T20" fmla="*/ 14 w 2753"/>
                <a:gd name="T21" fmla="*/ 25 h 2822"/>
                <a:gd name="T22" fmla="*/ 16 w 2753"/>
                <a:gd name="T23" fmla="*/ 23 h 2822"/>
                <a:gd name="T24" fmla="*/ 17 w 2753"/>
                <a:gd name="T25" fmla="*/ 20 h 2822"/>
                <a:gd name="T26" fmla="*/ 18 w 2753"/>
                <a:gd name="T27" fmla="*/ 16 h 2822"/>
                <a:gd name="T28" fmla="*/ 18 w 2753"/>
                <a:gd name="T29" fmla="*/ 14 h 2822"/>
                <a:gd name="T30" fmla="*/ 18 w 2753"/>
                <a:gd name="T31" fmla="*/ 12 h 2822"/>
                <a:gd name="T32" fmla="*/ 17 w 2753"/>
                <a:gd name="T33" fmla="*/ 9 h 2822"/>
                <a:gd name="T34" fmla="*/ 16 w 2753"/>
                <a:gd name="T35" fmla="*/ 5 h 2822"/>
                <a:gd name="T36" fmla="*/ 14 w 2753"/>
                <a:gd name="T37" fmla="*/ 3 h 2822"/>
                <a:gd name="T38" fmla="*/ 12 w 2753"/>
                <a:gd name="T39" fmla="*/ 1 h 2822"/>
                <a:gd name="T40" fmla="*/ 10 w 2753"/>
                <a:gd name="T41" fmla="*/ 0 h 2822"/>
                <a:gd name="T42" fmla="*/ 9 w 2753"/>
                <a:gd name="T43" fmla="*/ 0 h 2822"/>
                <a:gd name="T44" fmla="*/ 8 w 2753"/>
                <a:gd name="T45" fmla="*/ 0 h 2822"/>
                <a:gd name="T46" fmla="*/ 7 w 2753"/>
                <a:gd name="T47" fmla="*/ 0 h 2822"/>
                <a:gd name="T48" fmla="*/ 4 w 2753"/>
                <a:gd name="T49" fmla="*/ 2 h 2822"/>
                <a:gd name="T50" fmla="*/ 2 w 2753"/>
                <a:gd name="T51" fmla="*/ 5 h 2822"/>
                <a:gd name="T52" fmla="*/ 2 w 2753"/>
                <a:gd name="T53" fmla="*/ 6 h 282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753"/>
                <a:gd name="T82" fmla="*/ 0 h 2822"/>
                <a:gd name="T83" fmla="*/ 2753 w 2753"/>
                <a:gd name="T84" fmla="*/ 2822 h 2822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753" h="2822">
                  <a:moveTo>
                    <a:pt x="0" y="1406"/>
                  </a:moveTo>
                  <a:lnTo>
                    <a:pt x="11" y="1597"/>
                  </a:lnTo>
                  <a:lnTo>
                    <a:pt x="106" y="1956"/>
                  </a:lnTo>
                  <a:lnTo>
                    <a:pt x="284" y="2268"/>
                  </a:lnTo>
                  <a:lnTo>
                    <a:pt x="532" y="2524"/>
                  </a:lnTo>
                  <a:lnTo>
                    <a:pt x="836" y="2710"/>
                  </a:lnTo>
                  <a:lnTo>
                    <a:pt x="1184" y="2809"/>
                  </a:lnTo>
                  <a:lnTo>
                    <a:pt x="1371" y="2822"/>
                  </a:lnTo>
                  <a:lnTo>
                    <a:pt x="1556" y="2811"/>
                  </a:lnTo>
                  <a:lnTo>
                    <a:pt x="1905" y="2714"/>
                  </a:lnTo>
                  <a:lnTo>
                    <a:pt x="2211" y="2532"/>
                  </a:lnTo>
                  <a:lnTo>
                    <a:pt x="2461" y="2278"/>
                  </a:lnTo>
                  <a:lnTo>
                    <a:pt x="2641" y="1965"/>
                  </a:lnTo>
                  <a:lnTo>
                    <a:pt x="2739" y="1608"/>
                  </a:lnTo>
                  <a:lnTo>
                    <a:pt x="2753" y="1418"/>
                  </a:lnTo>
                  <a:lnTo>
                    <a:pt x="2741" y="1228"/>
                  </a:lnTo>
                  <a:lnTo>
                    <a:pt x="2646" y="870"/>
                  </a:lnTo>
                  <a:lnTo>
                    <a:pt x="2468" y="556"/>
                  </a:lnTo>
                  <a:lnTo>
                    <a:pt x="2220" y="300"/>
                  </a:lnTo>
                  <a:lnTo>
                    <a:pt x="1916" y="115"/>
                  </a:lnTo>
                  <a:lnTo>
                    <a:pt x="1568" y="15"/>
                  </a:lnTo>
                  <a:lnTo>
                    <a:pt x="1383" y="0"/>
                  </a:lnTo>
                  <a:lnTo>
                    <a:pt x="1272" y="5"/>
                  </a:lnTo>
                  <a:lnTo>
                    <a:pt x="1058" y="37"/>
                  </a:lnTo>
                  <a:lnTo>
                    <a:pt x="672" y="195"/>
                  </a:lnTo>
                  <a:lnTo>
                    <a:pt x="348" y="474"/>
                  </a:lnTo>
                  <a:lnTo>
                    <a:pt x="279" y="562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71" name="Freeform 12"/>
            <p:cNvSpPr>
              <a:spLocks/>
            </p:cNvSpPr>
            <p:nvPr/>
          </p:nvSpPr>
          <p:spPr bwMode="auto">
            <a:xfrm>
              <a:off x="2346" y="3191"/>
              <a:ext cx="211" cy="264"/>
            </a:xfrm>
            <a:custGeom>
              <a:avLst/>
              <a:gdLst>
                <a:gd name="T0" fmla="*/ 2 w 2598"/>
                <a:gd name="T1" fmla="*/ 4 h 2649"/>
                <a:gd name="T2" fmla="*/ 2 w 2598"/>
                <a:gd name="T3" fmla="*/ 5 h 2649"/>
                <a:gd name="T4" fmla="*/ 0 w 2598"/>
                <a:gd name="T5" fmla="*/ 8 h 2649"/>
                <a:gd name="T6" fmla="*/ 0 w 2598"/>
                <a:gd name="T7" fmla="*/ 12 h 2649"/>
                <a:gd name="T8" fmla="*/ 0 w 2598"/>
                <a:gd name="T9" fmla="*/ 15 h 2649"/>
                <a:gd name="T10" fmla="*/ 1 w 2598"/>
                <a:gd name="T11" fmla="*/ 18 h 2649"/>
                <a:gd name="T12" fmla="*/ 2 w 2598"/>
                <a:gd name="T13" fmla="*/ 21 h 2649"/>
                <a:gd name="T14" fmla="*/ 3 w 2598"/>
                <a:gd name="T15" fmla="*/ 23 h 2649"/>
                <a:gd name="T16" fmla="*/ 4 w 2598"/>
                <a:gd name="T17" fmla="*/ 24 h 2649"/>
                <a:gd name="T18" fmla="*/ 6 w 2598"/>
                <a:gd name="T19" fmla="*/ 26 h 2649"/>
                <a:gd name="T20" fmla="*/ 8 w 2598"/>
                <a:gd name="T21" fmla="*/ 26 h 2649"/>
                <a:gd name="T22" fmla="*/ 10 w 2598"/>
                <a:gd name="T23" fmla="*/ 26 h 2649"/>
                <a:gd name="T24" fmla="*/ 12 w 2598"/>
                <a:gd name="T25" fmla="*/ 25 h 2649"/>
                <a:gd name="T26" fmla="*/ 14 w 2598"/>
                <a:gd name="T27" fmla="*/ 23 h 2649"/>
                <a:gd name="T28" fmla="*/ 15 w 2598"/>
                <a:gd name="T29" fmla="*/ 22 h 2649"/>
                <a:gd name="T30" fmla="*/ 16 w 2598"/>
                <a:gd name="T31" fmla="*/ 21 h 2649"/>
                <a:gd name="T32" fmla="*/ 17 w 2598"/>
                <a:gd name="T33" fmla="*/ 18 h 2649"/>
                <a:gd name="T34" fmla="*/ 17 w 2598"/>
                <a:gd name="T35" fmla="*/ 14 h 2649"/>
                <a:gd name="T36" fmla="*/ 17 w 2598"/>
                <a:gd name="T37" fmla="*/ 11 h 2649"/>
                <a:gd name="T38" fmla="*/ 16 w 2598"/>
                <a:gd name="T39" fmla="*/ 8 h 2649"/>
                <a:gd name="T40" fmla="*/ 15 w 2598"/>
                <a:gd name="T41" fmla="*/ 5 h 2649"/>
                <a:gd name="T42" fmla="*/ 15 w 2598"/>
                <a:gd name="T43" fmla="*/ 3 h 2649"/>
                <a:gd name="T44" fmla="*/ 14 w 2598"/>
                <a:gd name="T45" fmla="*/ 3 h 2649"/>
                <a:gd name="T46" fmla="*/ 14 w 2598"/>
                <a:gd name="T47" fmla="*/ 2 h 2649"/>
                <a:gd name="T48" fmla="*/ 12 w 2598"/>
                <a:gd name="T49" fmla="*/ 1 h 2649"/>
                <a:gd name="T50" fmla="*/ 11 w 2598"/>
                <a:gd name="T51" fmla="*/ 0 h 2649"/>
                <a:gd name="T52" fmla="*/ 10 w 2598"/>
                <a:gd name="T53" fmla="*/ 0 h 2649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598"/>
                <a:gd name="T82" fmla="*/ 0 h 2649"/>
                <a:gd name="T83" fmla="*/ 2598 w 2598"/>
                <a:gd name="T84" fmla="*/ 2649 h 2649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598" h="2649">
                  <a:moveTo>
                    <a:pt x="351" y="394"/>
                  </a:moveTo>
                  <a:lnTo>
                    <a:pt x="237" y="535"/>
                  </a:lnTo>
                  <a:lnTo>
                    <a:pt x="76" y="845"/>
                  </a:lnTo>
                  <a:lnTo>
                    <a:pt x="0" y="1181"/>
                  </a:lnTo>
                  <a:lnTo>
                    <a:pt x="8" y="1523"/>
                  </a:lnTo>
                  <a:lnTo>
                    <a:pt x="102" y="1854"/>
                  </a:lnTo>
                  <a:lnTo>
                    <a:pt x="279" y="2156"/>
                  </a:lnTo>
                  <a:lnTo>
                    <a:pt x="400" y="2289"/>
                  </a:lnTo>
                  <a:lnTo>
                    <a:pt x="536" y="2406"/>
                  </a:lnTo>
                  <a:lnTo>
                    <a:pt x="839" y="2571"/>
                  </a:lnTo>
                  <a:lnTo>
                    <a:pt x="1166" y="2649"/>
                  </a:lnTo>
                  <a:lnTo>
                    <a:pt x="1500" y="2640"/>
                  </a:lnTo>
                  <a:lnTo>
                    <a:pt x="1823" y="2544"/>
                  </a:lnTo>
                  <a:lnTo>
                    <a:pt x="2118" y="2362"/>
                  </a:lnTo>
                  <a:lnTo>
                    <a:pt x="2249" y="2239"/>
                  </a:lnTo>
                  <a:lnTo>
                    <a:pt x="2362" y="2099"/>
                  </a:lnTo>
                  <a:lnTo>
                    <a:pt x="2523" y="1788"/>
                  </a:lnTo>
                  <a:lnTo>
                    <a:pt x="2598" y="1453"/>
                  </a:lnTo>
                  <a:lnTo>
                    <a:pt x="2590" y="1110"/>
                  </a:lnTo>
                  <a:lnTo>
                    <a:pt x="2496" y="780"/>
                  </a:lnTo>
                  <a:lnTo>
                    <a:pt x="2318" y="478"/>
                  </a:lnTo>
                  <a:lnTo>
                    <a:pt x="2199" y="344"/>
                  </a:lnTo>
                  <a:lnTo>
                    <a:pt x="2151" y="300"/>
                  </a:lnTo>
                  <a:lnTo>
                    <a:pt x="2053" y="220"/>
                  </a:lnTo>
                  <a:lnTo>
                    <a:pt x="1843" y="95"/>
                  </a:lnTo>
                  <a:lnTo>
                    <a:pt x="1608" y="15"/>
                  </a:lnTo>
                  <a:lnTo>
                    <a:pt x="1546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72" name="Freeform 13"/>
            <p:cNvSpPr>
              <a:spLocks/>
            </p:cNvSpPr>
            <p:nvPr/>
          </p:nvSpPr>
          <p:spPr bwMode="auto">
            <a:xfrm>
              <a:off x="2329" y="2757"/>
              <a:ext cx="34" cy="86"/>
            </a:xfrm>
            <a:custGeom>
              <a:avLst/>
              <a:gdLst>
                <a:gd name="T0" fmla="*/ 3 w 433"/>
                <a:gd name="T1" fmla="*/ 9 h 865"/>
                <a:gd name="T2" fmla="*/ 2 w 433"/>
                <a:gd name="T3" fmla="*/ 6 h 865"/>
                <a:gd name="T4" fmla="*/ 1 w 433"/>
                <a:gd name="T5" fmla="*/ 2 h 865"/>
                <a:gd name="T6" fmla="*/ 0 w 433"/>
                <a:gd name="T7" fmla="*/ 0 h 8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3"/>
                <a:gd name="T13" fmla="*/ 0 h 865"/>
                <a:gd name="T14" fmla="*/ 433 w 433"/>
                <a:gd name="T15" fmla="*/ 865 h 8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3" h="865">
                  <a:moveTo>
                    <a:pt x="433" y="865"/>
                  </a:moveTo>
                  <a:lnTo>
                    <a:pt x="370" y="624"/>
                  </a:lnTo>
                  <a:lnTo>
                    <a:pt x="162" y="189"/>
                  </a:lnTo>
                  <a:lnTo>
                    <a:pt x="0" y="0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73" name="Freeform 14"/>
            <p:cNvSpPr>
              <a:spLocks/>
            </p:cNvSpPr>
            <p:nvPr/>
          </p:nvSpPr>
          <p:spPr bwMode="auto">
            <a:xfrm>
              <a:off x="2189" y="2695"/>
              <a:ext cx="76" cy="10"/>
            </a:xfrm>
            <a:custGeom>
              <a:avLst/>
              <a:gdLst>
                <a:gd name="T0" fmla="*/ 6 w 945"/>
                <a:gd name="T1" fmla="*/ 1 h 101"/>
                <a:gd name="T2" fmla="*/ 5 w 945"/>
                <a:gd name="T3" fmla="*/ 0 h 101"/>
                <a:gd name="T4" fmla="*/ 2 w 945"/>
                <a:gd name="T5" fmla="*/ 0 h 101"/>
                <a:gd name="T6" fmla="*/ 0 w 945"/>
                <a:gd name="T7" fmla="*/ 0 h 101"/>
                <a:gd name="T8" fmla="*/ 0 w 945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5"/>
                <a:gd name="T16" fmla="*/ 0 h 101"/>
                <a:gd name="T17" fmla="*/ 945 w 945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5" h="101">
                  <a:moveTo>
                    <a:pt x="945" y="101"/>
                  </a:moveTo>
                  <a:lnTo>
                    <a:pt x="777" y="38"/>
                  </a:lnTo>
                  <a:lnTo>
                    <a:pt x="306" y="0"/>
                  </a:lnTo>
                  <a:lnTo>
                    <a:pt x="65" y="30"/>
                  </a:lnTo>
                  <a:lnTo>
                    <a:pt x="0" y="48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74" name="Freeform 15"/>
            <p:cNvSpPr>
              <a:spLocks/>
            </p:cNvSpPr>
            <p:nvPr/>
          </p:nvSpPr>
          <p:spPr bwMode="auto">
            <a:xfrm>
              <a:off x="2083" y="2747"/>
              <a:ext cx="39" cy="83"/>
            </a:xfrm>
            <a:custGeom>
              <a:avLst/>
              <a:gdLst>
                <a:gd name="T0" fmla="*/ 3 w 490"/>
                <a:gd name="T1" fmla="*/ 0 h 831"/>
                <a:gd name="T2" fmla="*/ 2 w 490"/>
                <a:gd name="T3" fmla="*/ 1 h 831"/>
                <a:gd name="T4" fmla="*/ 1 w 490"/>
                <a:gd name="T5" fmla="*/ 5 h 831"/>
                <a:gd name="T6" fmla="*/ 0 w 490"/>
                <a:gd name="T7" fmla="*/ 8 h 8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0"/>
                <a:gd name="T13" fmla="*/ 0 h 831"/>
                <a:gd name="T14" fmla="*/ 490 w 490"/>
                <a:gd name="T15" fmla="*/ 831 h 8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0" h="831">
                  <a:moveTo>
                    <a:pt x="490" y="0"/>
                  </a:moveTo>
                  <a:lnTo>
                    <a:pt x="377" y="101"/>
                  </a:lnTo>
                  <a:lnTo>
                    <a:pt x="119" y="491"/>
                  </a:lnTo>
                  <a:lnTo>
                    <a:pt x="0" y="831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75" name="Freeform 16"/>
            <p:cNvSpPr>
              <a:spLocks/>
            </p:cNvSpPr>
            <p:nvPr/>
          </p:nvSpPr>
          <p:spPr bwMode="auto">
            <a:xfrm>
              <a:off x="2081" y="2926"/>
              <a:ext cx="39" cy="85"/>
            </a:xfrm>
            <a:custGeom>
              <a:avLst/>
              <a:gdLst>
                <a:gd name="T0" fmla="*/ 0 w 479"/>
                <a:gd name="T1" fmla="*/ 0 h 842"/>
                <a:gd name="T2" fmla="*/ 0 w 479"/>
                <a:gd name="T3" fmla="*/ 1 h 842"/>
                <a:gd name="T4" fmla="*/ 1 w 479"/>
                <a:gd name="T5" fmla="*/ 5 h 842"/>
                <a:gd name="T6" fmla="*/ 3 w 479"/>
                <a:gd name="T7" fmla="*/ 9 h 84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79"/>
                <a:gd name="T13" fmla="*/ 0 h 842"/>
                <a:gd name="T14" fmla="*/ 479 w 479"/>
                <a:gd name="T15" fmla="*/ 842 h 84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79" h="842">
                  <a:moveTo>
                    <a:pt x="0" y="0"/>
                  </a:moveTo>
                  <a:lnTo>
                    <a:pt x="24" y="97"/>
                  </a:lnTo>
                  <a:lnTo>
                    <a:pt x="216" y="513"/>
                  </a:lnTo>
                  <a:lnTo>
                    <a:pt x="479" y="842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76" name="Freeform 17"/>
            <p:cNvSpPr>
              <a:spLocks/>
            </p:cNvSpPr>
            <p:nvPr/>
          </p:nvSpPr>
          <p:spPr bwMode="auto">
            <a:xfrm>
              <a:off x="2112" y="3018"/>
              <a:ext cx="92" cy="93"/>
            </a:xfrm>
            <a:custGeom>
              <a:avLst/>
              <a:gdLst>
                <a:gd name="T0" fmla="*/ 11 w 779"/>
                <a:gd name="T1" fmla="*/ 0 h 296"/>
                <a:gd name="T2" fmla="*/ 8 w 779"/>
                <a:gd name="T3" fmla="*/ 4 h 296"/>
                <a:gd name="T4" fmla="*/ 1 w 779"/>
                <a:gd name="T5" fmla="*/ 22 h 296"/>
                <a:gd name="T6" fmla="*/ 0 w 779"/>
                <a:gd name="T7" fmla="*/ 29 h 29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79"/>
                <a:gd name="T13" fmla="*/ 0 h 296"/>
                <a:gd name="T14" fmla="*/ 779 w 779"/>
                <a:gd name="T15" fmla="*/ 296 h 29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79" h="296">
                  <a:moveTo>
                    <a:pt x="779" y="0"/>
                  </a:moveTo>
                  <a:lnTo>
                    <a:pt x="538" y="44"/>
                  </a:lnTo>
                  <a:lnTo>
                    <a:pt x="97" y="222"/>
                  </a:lnTo>
                  <a:lnTo>
                    <a:pt x="0" y="296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77" name="Freeform 18"/>
            <p:cNvSpPr>
              <a:spLocks/>
            </p:cNvSpPr>
            <p:nvPr/>
          </p:nvSpPr>
          <p:spPr bwMode="auto">
            <a:xfrm>
              <a:off x="2060" y="3157"/>
              <a:ext cx="19" cy="80"/>
            </a:xfrm>
            <a:custGeom>
              <a:avLst/>
              <a:gdLst>
                <a:gd name="T0" fmla="*/ 1 w 245"/>
                <a:gd name="T1" fmla="*/ 0 h 816"/>
                <a:gd name="T2" fmla="*/ 0 w 245"/>
                <a:gd name="T3" fmla="*/ 4 h 816"/>
                <a:gd name="T4" fmla="*/ 0 w 245"/>
                <a:gd name="T5" fmla="*/ 8 h 816"/>
                <a:gd name="T6" fmla="*/ 0 60000 65536"/>
                <a:gd name="T7" fmla="*/ 0 60000 65536"/>
                <a:gd name="T8" fmla="*/ 0 60000 65536"/>
                <a:gd name="T9" fmla="*/ 0 w 245"/>
                <a:gd name="T10" fmla="*/ 0 h 816"/>
                <a:gd name="T11" fmla="*/ 245 w 245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5" h="816">
                  <a:moveTo>
                    <a:pt x="245" y="0"/>
                  </a:moveTo>
                  <a:lnTo>
                    <a:pt x="69" y="402"/>
                  </a:lnTo>
                  <a:lnTo>
                    <a:pt x="0" y="816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78" name="Freeform 19"/>
            <p:cNvSpPr>
              <a:spLocks/>
            </p:cNvSpPr>
            <p:nvPr/>
          </p:nvSpPr>
          <p:spPr bwMode="auto">
            <a:xfrm>
              <a:off x="2072" y="3322"/>
              <a:ext cx="38" cy="67"/>
            </a:xfrm>
            <a:custGeom>
              <a:avLst/>
              <a:gdLst>
                <a:gd name="T0" fmla="*/ 0 w 490"/>
                <a:gd name="T1" fmla="*/ 0 h 683"/>
                <a:gd name="T2" fmla="*/ 0 w 490"/>
                <a:gd name="T3" fmla="*/ 2 h 683"/>
                <a:gd name="T4" fmla="*/ 2 w 490"/>
                <a:gd name="T5" fmla="*/ 5 h 683"/>
                <a:gd name="T6" fmla="*/ 3 w 490"/>
                <a:gd name="T7" fmla="*/ 7 h 6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0"/>
                <a:gd name="T13" fmla="*/ 0 h 683"/>
                <a:gd name="T14" fmla="*/ 490 w 490"/>
                <a:gd name="T15" fmla="*/ 683 h 6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0" h="683">
                  <a:moveTo>
                    <a:pt x="0" y="0"/>
                  </a:moveTo>
                  <a:lnTo>
                    <a:pt x="69" y="180"/>
                  </a:lnTo>
                  <a:lnTo>
                    <a:pt x="345" y="563"/>
                  </a:lnTo>
                  <a:lnTo>
                    <a:pt x="490" y="683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79" name="Freeform 20"/>
            <p:cNvSpPr>
              <a:spLocks/>
            </p:cNvSpPr>
            <p:nvPr/>
          </p:nvSpPr>
          <p:spPr bwMode="auto">
            <a:xfrm>
              <a:off x="2170" y="3428"/>
              <a:ext cx="67" cy="7"/>
            </a:xfrm>
            <a:custGeom>
              <a:avLst/>
              <a:gdLst>
                <a:gd name="T0" fmla="*/ 0 w 831"/>
                <a:gd name="T1" fmla="*/ 0 h 63"/>
                <a:gd name="T2" fmla="*/ 2 w 831"/>
                <a:gd name="T3" fmla="*/ 1 h 63"/>
                <a:gd name="T4" fmla="*/ 4 w 831"/>
                <a:gd name="T5" fmla="*/ 1 h 63"/>
                <a:gd name="T6" fmla="*/ 5 w 831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1"/>
                <a:gd name="T13" fmla="*/ 0 h 63"/>
                <a:gd name="T14" fmla="*/ 831 w 831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1" h="63">
                  <a:moveTo>
                    <a:pt x="0" y="0"/>
                  </a:moveTo>
                  <a:lnTo>
                    <a:pt x="370" y="63"/>
                  </a:lnTo>
                  <a:lnTo>
                    <a:pt x="615" y="53"/>
                  </a:lnTo>
                  <a:lnTo>
                    <a:pt x="831" y="17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  <p:sp>
          <p:nvSpPr>
            <p:cNvPr id="1116180" name="Freeform 21"/>
            <p:cNvSpPr>
              <a:spLocks/>
            </p:cNvSpPr>
            <p:nvPr/>
          </p:nvSpPr>
          <p:spPr bwMode="auto">
            <a:xfrm>
              <a:off x="2286" y="3316"/>
              <a:ext cx="39" cy="68"/>
            </a:xfrm>
            <a:custGeom>
              <a:avLst/>
              <a:gdLst>
                <a:gd name="T0" fmla="*/ 0 w 498"/>
                <a:gd name="T1" fmla="*/ 7 h 683"/>
                <a:gd name="T2" fmla="*/ 0 w 498"/>
                <a:gd name="T3" fmla="*/ 6 h 683"/>
                <a:gd name="T4" fmla="*/ 2 w 498"/>
                <a:gd name="T5" fmla="*/ 3 h 683"/>
                <a:gd name="T6" fmla="*/ 3 w 498"/>
                <a:gd name="T7" fmla="*/ 0 h 68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8"/>
                <a:gd name="T13" fmla="*/ 0 h 683"/>
                <a:gd name="T14" fmla="*/ 498 w 498"/>
                <a:gd name="T15" fmla="*/ 683 h 68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8" h="683">
                  <a:moveTo>
                    <a:pt x="0" y="683"/>
                  </a:moveTo>
                  <a:lnTo>
                    <a:pt x="39" y="655"/>
                  </a:lnTo>
                  <a:lnTo>
                    <a:pt x="328" y="326"/>
                  </a:lnTo>
                  <a:lnTo>
                    <a:pt x="498" y="0"/>
                  </a:lnTo>
                </a:path>
              </a:pathLst>
            </a:cu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nl-NL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SK_basic_PPT_template">
  <a:themeElements>
    <a:clrScheme name="">
      <a:dk1>
        <a:srgbClr val="000066"/>
      </a:dk1>
      <a:lt1>
        <a:srgbClr val="FFFFFF"/>
      </a:lt1>
      <a:dk2>
        <a:srgbClr val="72634D"/>
      </a:dk2>
      <a:lt2>
        <a:srgbClr val="808080"/>
      </a:lt2>
      <a:accent1>
        <a:srgbClr val="32B632"/>
      </a:accent1>
      <a:accent2>
        <a:srgbClr val="FFCC00"/>
      </a:accent2>
      <a:accent3>
        <a:srgbClr val="FFFFFF"/>
      </a:accent3>
      <a:accent4>
        <a:srgbClr val="000056"/>
      </a:accent4>
      <a:accent5>
        <a:srgbClr val="ADD7AD"/>
      </a:accent5>
      <a:accent6>
        <a:srgbClr val="E7B900"/>
      </a:accent6>
      <a:hlink>
        <a:srgbClr val="005595"/>
      </a:hlink>
      <a:folHlink>
        <a:srgbClr val="FF9900"/>
      </a:folHlink>
    </a:clrScheme>
    <a:fontScheme name="GSK_basic_PP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00005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rgbClr val="00005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SK_basic_PP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K_basic_PP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K_basic_PP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K_basic_PP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K_basic_PP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K_basic_PP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K_basic_PP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K_basic_PP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K_basic_PP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K_basic_PP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K_basic_PP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K_basic_PP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SK_basic_PPT_template 13">
        <a:dk1>
          <a:srgbClr val="000056"/>
        </a:dk1>
        <a:lt1>
          <a:srgbClr val="FFFFFF"/>
        </a:lt1>
        <a:dk2>
          <a:srgbClr val="72634D"/>
        </a:dk2>
        <a:lt2>
          <a:srgbClr val="808080"/>
        </a:lt2>
        <a:accent1>
          <a:srgbClr val="000056"/>
        </a:accent1>
        <a:accent2>
          <a:srgbClr val="FF7800"/>
        </a:accent2>
        <a:accent3>
          <a:srgbClr val="FFFFFF"/>
        </a:accent3>
        <a:accent4>
          <a:srgbClr val="000048"/>
        </a:accent4>
        <a:accent5>
          <a:srgbClr val="AAAAB4"/>
        </a:accent5>
        <a:accent6>
          <a:srgbClr val="E76C00"/>
        </a:accent6>
        <a:hlink>
          <a:srgbClr val="000056"/>
        </a:hlink>
        <a:folHlink>
          <a:srgbClr val="85BD6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K_basic_PPT_template 14">
        <a:dk1>
          <a:srgbClr val="000056"/>
        </a:dk1>
        <a:lt1>
          <a:srgbClr val="FFFFFF"/>
        </a:lt1>
        <a:dk2>
          <a:srgbClr val="72634D"/>
        </a:dk2>
        <a:lt2>
          <a:srgbClr val="808080"/>
        </a:lt2>
        <a:accent1>
          <a:srgbClr val="000056"/>
        </a:accent1>
        <a:accent2>
          <a:srgbClr val="FF7800"/>
        </a:accent2>
        <a:accent3>
          <a:srgbClr val="FFFFFF"/>
        </a:accent3>
        <a:accent4>
          <a:srgbClr val="000048"/>
        </a:accent4>
        <a:accent5>
          <a:srgbClr val="AAAAB4"/>
        </a:accent5>
        <a:accent6>
          <a:srgbClr val="E76C00"/>
        </a:accent6>
        <a:hlink>
          <a:srgbClr val="000056"/>
        </a:hlink>
        <a:folHlink>
          <a:srgbClr val="960E3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K_basic_PPT_template 15">
        <a:dk1>
          <a:srgbClr val="000056"/>
        </a:dk1>
        <a:lt1>
          <a:srgbClr val="FFFFFF"/>
        </a:lt1>
        <a:dk2>
          <a:srgbClr val="72634D"/>
        </a:dk2>
        <a:lt2>
          <a:srgbClr val="808080"/>
        </a:lt2>
        <a:accent1>
          <a:srgbClr val="2D4F7E"/>
        </a:accent1>
        <a:accent2>
          <a:srgbClr val="FF7800"/>
        </a:accent2>
        <a:accent3>
          <a:srgbClr val="FFFFFF"/>
        </a:accent3>
        <a:accent4>
          <a:srgbClr val="000048"/>
        </a:accent4>
        <a:accent5>
          <a:srgbClr val="ADB2C0"/>
        </a:accent5>
        <a:accent6>
          <a:srgbClr val="E76C00"/>
        </a:accent6>
        <a:hlink>
          <a:srgbClr val="000056"/>
        </a:hlink>
        <a:folHlink>
          <a:srgbClr val="960E3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SK_basic_PPT_template 16">
        <a:dk1>
          <a:srgbClr val="000056"/>
        </a:dk1>
        <a:lt1>
          <a:srgbClr val="FFFFFF"/>
        </a:lt1>
        <a:dk2>
          <a:srgbClr val="72634D"/>
        </a:dk2>
        <a:lt2>
          <a:srgbClr val="808080"/>
        </a:lt2>
        <a:accent1>
          <a:srgbClr val="2D4F7E"/>
        </a:accent1>
        <a:accent2>
          <a:srgbClr val="FF7800"/>
        </a:accent2>
        <a:accent3>
          <a:srgbClr val="FFFFFF"/>
        </a:accent3>
        <a:accent4>
          <a:srgbClr val="000048"/>
        </a:accent4>
        <a:accent5>
          <a:srgbClr val="ADB2C0"/>
        </a:accent5>
        <a:accent6>
          <a:srgbClr val="E76C00"/>
        </a:accent6>
        <a:hlink>
          <a:srgbClr val="000056"/>
        </a:hlink>
        <a:folHlink>
          <a:srgbClr val="C3343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GSK_basic_PPT_template</Template>
  <TotalTime>1696</TotalTime>
  <Words>395</Words>
  <Application>Microsoft Office PowerPoint</Application>
  <PresentationFormat>On-screen Show (4:3)</PresentationFormat>
  <Paragraphs>144</Paragraphs>
  <Slides>9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Ontwerpsjabloon</vt:lpstr>
      </vt:variant>
      <vt:variant>
        <vt:i4>3</vt:i4>
      </vt:variant>
      <vt:variant>
        <vt:lpstr>Diatitels</vt:lpstr>
      </vt:variant>
      <vt:variant>
        <vt:i4>9</vt:i4>
      </vt:variant>
    </vt:vector>
  </HeadingPairs>
  <TitlesOfParts>
    <vt:vector size="16" baseType="lpstr">
      <vt:lpstr>Arial</vt:lpstr>
      <vt:lpstr>Wingdings</vt:lpstr>
      <vt:lpstr>Times New Roman</vt:lpstr>
      <vt:lpstr>Symbol</vt:lpstr>
      <vt:lpstr>GSK_basic_PPT_template</vt:lpstr>
      <vt:lpstr>GSK_basic_PPT_template</vt:lpstr>
      <vt:lpstr>GSK_basic_PPT_template</vt:lpstr>
      <vt:lpstr> GLUCOLD (Groningen Leiden Universities and Corticosteroids in Obstructive Lung Disease)  Modification of disease outcome with inhaled steroids with or without long-acting β2-agonist in COPD  </vt:lpstr>
      <vt:lpstr>Dia 2</vt:lpstr>
      <vt:lpstr>GLUCOLD Studie design</vt:lpstr>
      <vt:lpstr>GLUCOLD baseline patiënten</vt:lpstr>
      <vt:lpstr>Bronchiale biopsiën:   mest cellen   &amp;   T cellen (CD8+)  </vt:lpstr>
      <vt:lpstr>Conclusie</vt:lpstr>
      <vt:lpstr>Effect van fluticason en salmeterol op de longfunctie (FEV1)</vt:lpstr>
      <vt:lpstr>Effect van fluticason en salmeterol op kortademigheid (MRC)</vt:lpstr>
      <vt:lpstr>Conclusies </vt:lpstr>
    </vt:vector>
  </TitlesOfParts>
  <Company>GlaxoSmithKline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Pauline Bloemen</dc:creator>
  <cp:lastModifiedBy>Administratoralgemee</cp:lastModifiedBy>
  <cp:revision>90</cp:revision>
  <cp:lastPrinted>2003-07-22T13:31:48Z</cp:lastPrinted>
  <dcterms:created xsi:type="dcterms:W3CDTF">2009-08-27T11:26:47Z</dcterms:created>
  <dcterms:modified xsi:type="dcterms:W3CDTF">2009-11-29T20:21:14Z</dcterms:modified>
</cp:coreProperties>
</file>